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image" Target="../media/image-12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image" Target="../media/image-13-6.png"/><Relationship Id="rId7" Type="http://schemas.openxmlformats.org/officeDocument/2006/relationships/image" Target="../media/image-13-7.png"/><Relationship Id="rId8" Type="http://schemas.openxmlformats.org/officeDocument/2006/relationships/image" Target="../media/image-13-8.png"/><Relationship Id="rId9" Type="http://schemas.openxmlformats.org/officeDocument/2006/relationships/image" Target="../media/image-13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image" Target="../media/image-14-6.png"/><Relationship Id="rId7" Type="http://schemas.openxmlformats.org/officeDocument/2006/relationships/image" Target="../media/image-14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png"/><Relationship Id="rId6" Type="http://schemas.openxmlformats.org/officeDocument/2006/relationships/image" Target="../media/image-15-6.png"/><Relationship Id="rId7" Type="http://schemas.openxmlformats.org/officeDocument/2006/relationships/image" Target="../media/image-15-7.png"/><Relationship Id="rId8" Type="http://schemas.openxmlformats.org/officeDocument/2006/relationships/image" Target="../media/image-15-8.png"/><Relationship Id="rId9" Type="http://schemas.openxmlformats.org/officeDocument/2006/relationships/image" Target="../media/image-15-9.png"/><Relationship Id="rId10" Type="http://schemas.openxmlformats.org/officeDocument/2006/relationships/image" Target="../media/image-15-10.png"/><Relationship Id="rId11" Type="http://schemas.openxmlformats.org/officeDocument/2006/relationships/image" Target="../media/image-15-11.png"/><Relationship Id="rId12" Type="http://schemas.openxmlformats.org/officeDocument/2006/relationships/image" Target="../media/image-15-12.pn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image" Target="../media/image-16-5.png"/><Relationship Id="rId6" Type="http://schemas.openxmlformats.org/officeDocument/2006/relationships/image" Target="../media/image-16-6.png"/><Relationship Id="rId7" Type="http://schemas.openxmlformats.org/officeDocument/2006/relationships/image" Target="../media/image-16-7.png"/><Relationship Id="rId8" Type="http://schemas.openxmlformats.org/officeDocument/2006/relationships/image" Target="../media/image-16-8.png"/><Relationship Id="rId9" Type="http://schemas.openxmlformats.org/officeDocument/2006/relationships/image" Target="../media/image-16-9.png"/><Relationship Id="rId10" Type="http://schemas.openxmlformats.org/officeDocument/2006/relationships/image" Target="../media/image-16-10.png"/><Relationship Id="rId11" Type="http://schemas.openxmlformats.org/officeDocument/2006/relationships/image" Target="../media/image-16-11.png"/><Relationship Id="rId12" Type="http://schemas.openxmlformats.org/officeDocument/2006/relationships/image" Target="../media/image-16-12.png"/><Relationship Id="rId13" Type="http://schemas.openxmlformats.org/officeDocument/2006/relationships/image" Target="../media/image-16-13.png"/><Relationship Id="rId14" Type="http://schemas.openxmlformats.org/officeDocument/2006/relationships/image" Target="../media/image-16-14.png"/><Relationship Id="rId15" Type="http://schemas.openxmlformats.org/officeDocument/2006/relationships/image" Target="../media/image-16-15.png"/><Relationship Id="rId16" Type="http://schemas.openxmlformats.org/officeDocument/2006/relationships/image" Target="../media/image-16-16.png"/><Relationship Id="rId17" Type="http://schemas.openxmlformats.org/officeDocument/2006/relationships/image" Target="../media/image-16-17.png"/><Relationship Id="rId18" Type="http://schemas.openxmlformats.org/officeDocument/2006/relationships/image" Target="../media/image-16-18.png"/><Relationship Id="rId19" Type="http://schemas.openxmlformats.org/officeDocument/2006/relationships/image" Target="../media/image-16-19.png"/><Relationship Id="rId20" Type="http://schemas.openxmlformats.org/officeDocument/2006/relationships/slideLayout" Target="../slideLayouts/slideLayout1.xml"/><Relationship Id="rId21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4.png"/><Relationship Id="rId5" Type="http://schemas.openxmlformats.org/officeDocument/2006/relationships/image" Target="../media/image-17-5.png"/><Relationship Id="rId6" Type="http://schemas.openxmlformats.org/officeDocument/2006/relationships/image" Target="../media/image-17-6.png"/><Relationship Id="rId7" Type="http://schemas.openxmlformats.org/officeDocument/2006/relationships/image" Target="../media/image-17-7.png"/><Relationship Id="rId8" Type="http://schemas.openxmlformats.org/officeDocument/2006/relationships/image" Target="../media/image-17-8.png"/><Relationship Id="rId9" Type="http://schemas.openxmlformats.org/officeDocument/2006/relationships/image" Target="../media/image-17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image" Target="../media/image-18-4.png"/><Relationship Id="rId5" Type="http://schemas.openxmlformats.org/officeDocument/2006/relationships/image" Target="../media/image-18-5.png"/><Relationship Id="rId6" Type="http://schemas.openxmlformats.org/officeDocument/2006/relationships/image" Target="../media/image-18-6.png"/><Relationship Id="rId7" Type="http://schemas.openxmlformats.org/officeDocument/2006/relationships/image" Target="../media/image-18-7.png"/><Relationship Id="rId8" Type="http://schemas.openxmlformats.org/officeDocument/2006/relationships/image" Target="../media/image-18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png"/><Relationship Id="rId4" Type="http://schemas.openxmlformats.org/officeDocument/2006/relationships/image" Target="../media/image-19-4.png"/><Relationship Id="rId5" Type="http://schemas.openxmlformats.org/officeDocument/2006/relationships/image" Target="../media/image-19-5.png"/><Relationship Id="rId6" Type="http://schemas.openxmlformats.org/officeDocument/2006/relationships/image" Target="../media/image-19-6.png"/><Relationship Id="rId7" Type="http://schemas.openxmlformats.org/officeDocument/2006/relationships/image" Target="../media/image-19-7.png"/><Relationship Id="rId8" Type="http://schemas.openxmlformats.org/officeDocument/2006/relationships/image" Target="../media/image-19-8.png"/><Relationship Id="rId9" Type="http://schemas.openxmlformats.org/officeDocument/2006/relationships/image" Target="../media/image-19-9.png"/><Relationship Id="rId10" Type="http://schemas.openxmlformats.org/officeDocument/2006/relationships/image" Target="../media/image-19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image" Target="../media/image-2-12.png"/><Relationship Id="rId13" Type="http://schemas.openxmlformats.org/officeDocument/2006/relationships/image" Target="../media/image-2-13.png"/><Relationship Id="rId14" Type="http://schemas.openxmlformats.org/officeDocument/2006/relationships/image" Target="../media/image-2-14.png"/><Relationship Id="rId15" Type="http://schemas.openxmlformats.org/officeDocument/2006/relationships/image" Target="../media/image-2-15.png"/><Relationship Id="rId16" Type="http://schemas.openxmlformats.org/officeDocument/2006/relationships/image" Target="../media/image-2-16.png"/><Relationship Id="rId17" Type="http://schemas.openxmlformats.org/officeDocument/2006/relationships/image" Target="../media/image-2-17.png"/><Relationship Id="rId18" Type="http://schemas.openxmlformats.org/officeDocument/2006/relationships/image" Target="../media/image-2-18.png"/><Relationship Id="rId19" Type="http://schemas.openxmlformats.org/officeDocument/2006/relationships/slideLayout" Target="../slideLayouts/slideLayout1.xml"/><Relationship Id="rId20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image" Target="../media/image-20-3.png"/><Relationship Id="rId4" Type="http://schemas.openxmlformats.org/officeDocument/2006/relationships/image" Target="../media/image-20-4.png"/><Relationship Id="rId5" Type="http://schemas.openxmlformats.org/officeDocument/2006/relationships/image" Target="../media/image-20-5.png"/><Relationship Id="rId6" Type="http://schemas.openxmlformats.org/officeDocument/2006/relationships/image" Target="../media/image-20-6.png"/><Relationship Id="rId7" Type="http://schemas.openxmlformats.org/officeDocument/2006/relationships/image" Target="../media/image-20-7.png"/><Relationship Id="rId8" Type="http://schemas.openxmlformats.org/officeDocument/2006/relationships/image" Target="../media/image-20-8.png"/><Relationship Id="rId9" Type="http://schemas.openxmlformats.org/officeDocument/2006/relationships/image" Target="../media/image-20-9.png"/><Relationship Id="rId10" Type="http://schemas.openxmlformats.org/officeDocument/2006/relationships/image" Target="../media/image-20-10.png"/><Relationship Id="rId11" Type="http://schemas.openxmlformats.org/officeDocument/2006/relationships/image" Target="../media/image-20-11.png"/><Relationship Id="rId12" Type="http://schemas.openxmlformats.org/officeDocument/2006/relationships/image" Target="../media/image-20-12.png"/><Relationship Id="rId13" Type="http://schemas.openxmlformats.org/officeDocument/2006/relationships/image" Target="../media/image-20-13.png"/><Relationship Id="rId14" Type="http://schemas.openxmlformats.org/officeDocument/2006/relationships/image" Target="../media/image-20-14.png"/><Relationship Id="rId15" Type="http://schemas.openxmlformats.org/officeDocument/2006/relationships/slideLayout" Target="../slideLayouts/slideLayout1.xml"/><Relationship Id="rId16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image" Target="../media/image-21-3.png"/><Relationship Id="rId4" Type="http://schemas.openxmlformats.org/officeDocument/2006/relationships/image" Target="../media/image-21-4.png"/><Relationship Id="rId5" Type="http://schemas.openxmlformats.org/officeDocument/2006/relationships/image" Target="../media/image-21-5.png"/><Relationship Id="rId6" Type="http://schemas.openxmlformats.org/officeDocument/2006/relationships/image" Target="../media/image-21-6.png"/><Relationship Id="rId7" Type="http://schemas.openxmlformats.org/officeDocument/2006/relationships/image" Target="../media/image-21-7.png"/><Relationship Id="rId8" Type="http://schemas.openxmlformats.org/officeDocument/2006/relationships/image" Target="../media/image-21-8.png"/><Relationship Id="rId9" Type="http://schemas.openxmlformats.org/officeDocument/2006/relationships/image" Target="../media/image-21-9.png"/><Relationship Id="rId10" Type="http://schemas.openxmlformats.org/officeDocument/2006/relationships/image" Target="../media/image-21-10.png"/><Relationship Id="rId11" Type="http://schemas.openxmlformats.org/officeDocument/2006/relationships/image" Target="../media/image-21-11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image" Target="../media/image-22-2.png"/><Relationship Id="rId3" Type="http://schemas.openxmlformats.org/officeDocument/2006/relationships/image" Target="../media/image-22-3.png"/><Relationship Id="rId4" Type="http://schemas.openxmlformats.org/officeDocument/2006/relationships/image" Target="../media/image-22-4.png"/><Relationship Id="rId5" Type="http://schemas.openxmlformats.org/officeDocument/2006/relationships/image" Target="../media/image-22-5.png"/><Relationship Id="rId6" Type="http://schemas.openxmlformats.org/officeDocument/2006/relationships/image" Target="../media/image-22-6.png"/><Relationship Id="rId7" Type="http://schemas.openxmlformats.org/officeDocument/2006/relationships/image" Target="../media/image-22-7.png"/><Relationship Id="rId8" Type="http://schemas.openxmlformats.org/officeDocument/2006/relationships/image" Target="../media/image-22-8.png"/><Relationship Id="rId9" Type="http://schemas.openxmlformats.org/officeDocument/2006/relationships/image" Target="../media/image-22-9.png"/><Relationship Id="rId10" Type="http://schemas.openxmlformats.org/officeDocument/2006/relationships/image" Target="../media/image-22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image" Target="../media/image-23-2.png"/><Relationship Id="rId3" Type="http://schemas.openxmlformats.org/officeDocument/2006/relationships/image" Target="../media/image-23-3.png"/><Relationship Id="rId4" Type="http://schemas.openxmlformats.org/officeDocument/2006/relationships/image" Target="../media/image-23-4.png"/><Relationship Id="rId5" Type="http://schemas.openxmlformats.org/officeDocument/2006/relationships/image" Target="../media/image-23-5.png"/><Relationship Id="rId6" Type="http://schemas.openxmlformats.org/officeDocument/2006/relationships/image" Target="../media/image-23-6.png"/><Relationship Id="rId7" Type="http://schemas.openxmlformats.org/officeDocument/2006/relationships/image" Target="../media/image-23-7.png"/><Relationship Id="rId8" Type="http://schemas.openxmlformats.org/officeDocument/2006/relationships/image" Target="../media/image-23-8.png"/><Relationship Id="rId9" Type="http://schemas.openxmlformats.org/officeDocument/2006/relationships/image" Target="../media/image-23-9.png"/><Relationship Id="rId10" Type="http://schemas.openxmlformats.org/officeDocument/2006/relationships/image" Target="../media/image-23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image" Target="../media/image-24-2.png"/><Relationship Id="rId3" Type="http://schemas.openxmlformats.org/officeDocument/2006/relationships/image" Target="../media/image-24-3.png"/><Relationship Id="rId4" Type="http://schemas.openxmlformats.org/officeDocument/2006/relationships/image" Target="../media/image-24-4.png"/><Relationship Id="rId5" Type="http://schemas.openxmlformats.org/officeDocument/2006/relationships/image" Target="../media/image-24-5.png"/><Relationship Id="rId6" Type="http://schemas.openxmlformats.org/officeDocument/2006/relationships/image" Target="../media/image-24-6.png"/><Relationship Id="rId7" Type="http://schemas.openxmlformats.org/officeDocument/2006/relationships/image" Target="../media/image-24-7.png"/><Relationship Id="rId8" Type="http://schemas.openxmlformats.org/officeDocument/2006/relationships/image" Target="../media/image-24-8.png"/><Relationship Id="rId9" Type="http://schemas.openxmlformats.org/officeDocument/2006/relationships/image" Target="../media/image-24-9.png"/><Relationship Id="rId10" Type="http://schemas.openxmlformats.org/officeDocument/2006/relationships/image" Target="../media/image-24-10.png"/><Relationship Id="rId11" Type="http://schemas.openxmlformats.org/officeDocument/2006/relationships/image" Target="../media/image-24-11.png"/><Relationship Id="rId12" Type="http://schemas.openxmlformats.org/officeDocument/2006/relationships/image" Target="../media/image-24-12.png"/><Relationship Id="rId13" Type="http://schemas.openxmlformats.org/officeDocument/2006/relationships/image" Target="../media/image-24-13.png"/><Relationship Id="rId14" Type="http://schemas.openxmlformats.org/officeDocument/2006/relationships/image" Target="../media/image-24-14.png"/><Relationship Id="rId15" Type="http://schemas.openxmlformats.org/officeDocument/2006/relationships/image" Target="../media/image-24-15.png"/><Relationship Id="rId16" Type="http://schemas.openxmlformats.org/officeDocument/2006/relationships/image" Target="../media/image-24-16.png"/><Relationship Id="rId17" Type="http://schemas.openxmlformats.org/officeDocument/2006/relationships/image" Target="../media/image-24-17.png"/><Relationship Id="rId18" Type="http://schemas.openxmlformats.org/officeDocument/2006/relationships/image" Target="../media/image-24-18.png"/><Relationship Id="rId19" Type="http://schemas.openxmlformats.org/officeDocument/2006/relationships/image" Target="../media/image-24-19.png"/><Relationship Id="rId20" Type="http://schemas.openxmlformats.org/officeDocument/2006/relationships/image" Target="../media/image-24-20.png"/><Relationship Id="rId21" Type="http://schemas.openxmlformats.org/officeDocument/2006/relationships/image" Target="../media/image-24-21.png"/><Relationship Id="rId22" Type="http://schemas.openxmlformats.org/officeDocument/2006/relationships/image" Target="../media/image-24-22.png"/><Relationship Id="rId23" Type="http://schemas.openxmlformats.org/officeDocument/2006/relationships/image" Target="../media/image-24-23.png"/><Relationship Id="rId24" Type="http://schemas.openxmlformats.org/officeDocument/2006/relationships/image" Target="../media/image-24-24.png"/><Relationship Id="rId25" Type="http://schemas.openxmlformats.org/officeDocument/2006/relationships/image" Target="../media/image-24-25.png"/><Relationship Id="rId26" Type="http://schemas.openxmlformats.org/officeDocument/2006/relationships/slideLayout" Target="../slideLayouts/slideLayout1.xml"/><Relationship Id="rId27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image" Target="../media/image-25-2.png"/><Relationship Id="rId3" Type="http://schemas.openxmlformats.org/officeDocument/2006/relationships/image" Target="../media/image-25-3.png"/><Relationship Id="rId4" Type="http://schemas.openxmlformats.org/officeDocument/2006/relationships/image" Target="../media/image-25-4.png"/><Relationship Id="rId5" Type="http://schemas.openxmlformats.org/officeDocument/2006/relationships/image" Target="../media/image-25-5.png"/><Relationship Id="rId6" Type="http://schemas.openxmlformats.org/officeDocument/2006/relationships/image" Target="../media/image-25-6.png"/><Relationship Id="rId7" Type="http://schemas.openxmlformats.org/officeDocument/2006/relationships/image" Target="../media/image-25-7.png"/><Relationship Id="rId8" Type="http://schemas.openxmlformats.org/officeDocument/2006/relationships/image" Target="../media/image-25-8.png"/><Relationship Id="rId9" Type="http://schemas.openxmlformats.org/officeDocument/2006/relationships/image" Target="../media/image-25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image" Target="../media/image-26-2.png"/><Relationship Id="rId3" Type="http://schemas.openxmlformats.org/officeDocument/2006/relationships/image" Target="../media/image-26-3.png"/><Relationship Id="rId4" Type="http://schemas.openxmlformats.org/officeDocument/2006/relationships/image" Target="../media/image-26-4.png"/><Relationship Id="rId5" Type="http://schemas.openxmlformats.org/officeDocument/2006/relationships/image" Target="../media/image-26-5.png"/><Relationship Id="rId6" Type="http://schemas.openxmlformats.org/officeDocument/2006/relationships/image" Target="../media/image-26-6.png"/><Relationship Id="rId7" Type="http://schemas.openxmlformats.org/officeDocument/2006/relationships/image" Target="../media/image-26-7.png"/><Relationship Id="rId8" Type="http://schemas.openxmlformats.org/officeDocument/2006/relationships/image" Target="../media/image-26-8.png"/><Relationship Id="rId9" Type="http://schemas.openxmlformats.org/officeDocument/2006/relationships/image" Target="../media/image-26-9.png"/><Relationship Id="rId10" Type="http://schemas.openxmlformats.org/officeDocument/2006/relationships/image" Target="../media/image-26-10.png"/><Relationship Id="rId11" Type="http://schemas.openxmlformats.org/officeDocument/2006/relationships/image" Target="../media/image-26-11.png"/><Relationship Id="rId12" Type="http://schemas.openxmlformats.org/officeDocument/2006/relationships/image" Target="../media/image-26-12.png"/><Relationship Id="rId13" Type="http://schemas.openxmlformats.org/officeDocument/2006/relationships/image" Target="../media/image-26-13.png"/><Relationship Id="rId14" Type="http://schemas.openxmlformats.org/officeDocument/2006/relationships/image" Target="../media/image-26-14.png"/><Relationship Id="rId15" Type="http://schemas.openxmlformats.org/officeDocument/2006/relationships/image" Target="../media/image-26-15.png"/><Relationship Id="rId16" Type="http://schemas.openxmlformats.org/officeDocument/2006/relationships/image" Target="../media/image-26-16.png"/><Relationship Id="rId17" Type="http://schemas.openxmlformats.org/officeDocument/2006/relationships/image" Target="../media/image-26-17.png"/><Relationship Id="rId18" Type="http://schemas.openxmlformats.org/officeDocument/2006/relationships/image" Target="../media/image-26-18.png"/><Relationship Id="rId19" Type="http://schemas.openxmlformats.org/officeDocument/2006/relationships/image" Target="../media/image-26-19.png"/><Relationship Id="rId20" Type="http://schemas.openxmlformats.org/officeDocument/2006/relationships/image" Target="../media/image-26-20.png"/><Relationship Id="rId21" Type="http://schemas.openxmlformats.org/officeDocument/2006/relationships/slideLayout" Target="../slideLayouts/slideLayout1.xml"/><Relationship Id="rId2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image" Target="../media/image-27-2.png"/><Relationship Id="rId3" Type="http://schemas.openxmlformats.org/officeDocument/2006/relationships/image" Target="../media/image-27-3.png"/><Relationship Id="rId4" Type="http://schemas.openxmlformats.org/officeDocument/2006/relationships/image" Target="../media/image-27-4.png"/><Relationship Id="rId5" Type="http://schemas.openxmlformats.org/officeDocument/2006/relationships/image" Target="../media/image-27-5.png"/><Relationship Id="rId6" Type="http://schemas.openxmlformats.org/officeDocument/2006/relationships/image" Target="../media/image-27-6.png"/><Relationship Id="rId7" Type="http://schemas.openxmlformats.org/officeDocument/2006/relationships/image" Target="../media/image-27-7.png"/><Relationship Id="rId8" Type="http://schemas.openxmlformats.org/officeDocument/2006/relationships/image" Target="../media/image-27-8.png"/><Relationship Id="rId9" Type="http://schemas.openxmlformats.org/officeDocument/2006/relationships/image" Target="../media/image-27-9.png"/><Relationship Id="rId10" Type="http://schemas.openxmlformats.org/officeDocument/2006/relationships/image" Target="../media/image-27-10.png"/><Relationship Id="rId11" Type="http://schemas.openxmlformats.org/officeDocument/2006/relationships/image" Target="../media/image-27-11.png"/><Relationship Id="rId12" Type="http://schemas.openxmlformats.org/officeDocument/2006/relationships/image" Target="../media/image-27-12.png"/><Relationship Id="rId13" Type="http://schemas.openxmlformats.org/officeDocument/2006/relationships/image" Target="../media/image-27-13.png"/><Relationship Id="rId14" Type="http://schemas.openxmlformats.org/officeDocument/2006/relationships/image" Target="../media/image-27-14.png"/><Relationship Id="rId15" Type="http://schemas.openxmlformats.org/officeDocument/2006/relationships/image" Target="../media/image-27-15.png"/><Relationship Id="rId16" Type="http://schemas.openxmlformats.org/officeDocument/2006/relationships/image" Target="../media/image-27-16.png"/><Relationship Id="rId17" Type="http://schemas.openxmlformats.org/officeDocument/2006/relationships/image" Target="../media/image-27-17.png"/><Relationship Id="rId18" Type="http://schemas.openxmlformats.org/officeDocument/2006/relationships/image" Target="../media/image-27-18.png"/><Relationship Id="rId19" Type="http://schemas.openxmlformats.org/officeDocument/2006/relationships/image" Target="../media/image-27-19.png"/><Relationship Id="rId20" Type="http://schemas.openxmlformats.org/officeDocument/2006/relationships/image" Target="../media/image-27-20.png"/><Relationship Id="rId21" Type="http://schemas.openxmlformats.org/officeDocument/2006/relationships/image" Target="../media/image-27-21.png"/><Relationship Id="rId22" Type="http://schemas.openxmlformats.org/officeDocument/2006/relationships/slideLayout" Target="../slideLayouts/slideLayout1.xml"/><Relationship Id="rId2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image" Target="../media/image-4-12.pn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png"/><Relationship Id="rId13" Type="http://schemas.openxmlformats.org/officeDocument/2006/relationships/image" Target="../media/image-5-13.png"/><Relationship Id="rId14" Type="http://schemas.openxmlformats.org/officeDocument/2006/relationships/image" Target="../media/image-5-14.png"/><Relationship Id="rId15" Type="http://schemas.openxmlformats.org/officeDocument/2006/relationships/image" Target="../media/image-5-15.png"/><Relationship Id="rId16" Type="http://schemas.openxmlformats.org/officeDocument/2006/relationships/image" Target="../media/image-5-16.png"/><Relationship Id="rId17" Type="http://schemas.openxmlformats.org/officeDocument/2006/relationships/image" Target="../media/image-5-17.png"/><Relationship Id="rId18" Type="http://schemas.openxmlformats.org/officeDocument/2006/relationships/image" Target="../media/image-5-18.png"/><Relationship Id="rId19" Type="http://schemas.openxmlformats.org/officeDocument/2006/relationships/image" Target="../media/image-5-19.png"/><Relationship Id="rId20" Type="http://schemas.openxmlformats.org/officeDocument/2006/relationships/image" Target="../media/image-5-20.png"/><Relationship Id="rId21" Type="http://schemas.openxmlformats.org/officeDocument/2006/relationships/image" Target="../media/image-5-21.png"/><Relationship Id="rId22" Type="http://schemas.openxmlformats.org/officeDocument/2006/relationships/image" Target="../media/image-5-22.png"/><Relationship Id="rId23" Type="http://schemas.openxmlformats.org/officeDocument/2006/relationships/image" Target="../media/image-5-23.png"/><Relationship Id="rId24" Type="http://schemas.openxmlformats.org/officeDocument/2006/relationships/image" Target="../media/image-5-24.png"/><Relationship Id="rId25" Type="http://schemas.openxmlformats.org/officeDocument/2006/relationships/slideLayout" Target="../slideLayouts/slideLayout1.xml"/><Relationship Id="rId2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57188"/>
            <a:ext cx="135848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00FF88">
                    <a:alpha val="30000"/>
                  </a:srgbClr>
                </a:solidFill>
              </a:rPr>
              <a:t>{'role': 'system', 'content': '...'}</a:t>
            </a:r>
            <a:endParaRPr lang="en-US" sz="727" dirty="0"/>
          </a:p>
        </p:txBody>
      </p:sp>
      <p:sp>
        <p:nvSpPr>
          <p:cNvPr id="4" name="Text 1"/>
          <p:cNvSpPr/>
          <p:nvPr/>
        </p:nvSpPr>
        <p:spPr>
          <a:xfrm>
            <a:off x="428625" y="1071563"/>
            <a:ext cx="143659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00FF88">
                    <a:alpha val="30000"/>
                  </a:srgbClr>
                </a:solidFill>
              </a:rPr>
              <a:t>client.chat.completions.create(</a:t>
            </a:r>
            <a:endParaRPr lang="en-US" sz="727" dirty="0"/>
          </a:p>
        </p:txBody>
      </p:sp>
      <p:sp>
        <p:nvSpPr>
          <p:cNvPr id="5" name="Text 2"/>
          <p:cNvSpPr/>
          <p:nvPr/>
        </p:nvSpPr>
        <p:spPr>
          <a:xfrm>
            <a:off x="714375" y="1428750"/>
            <a:ext cx="73181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00FF88">
                    <a:alpha val="30000"/>
                  </a:srgbClr>
                </a:solidFill>
              </a:rPr>
              <a:t>model='gpt-4o',</a:t>
            </a:r>
            <a:endParaRPr lang="en-US" sz="727" dirty="0"/>
          </a:p>
        </p:txBody>
      </p:sp>
      <p:sp>
        <p:nvSpPr>
          <p:cNvPr id="6" name="Text 3"/>
          <p:cNvSpPr/>
          <p:nvPr/>
        </p:nvSpPr>
        <p:spPr>
          <a:xfrm>
            <a:off x="500063" y="3707606"/>
            <a:ext cx="67109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00FF88">
                    <a:alpha val="30000"/>
                  </a:srgbClr>
                </a:solidFill>
              </a:rPr>
              <a:t>messages=[...]</a:t>
            </a:r>
            <a:endParaRPr lang="en-US" sz="727" dirty="0"/>
          </a:p>
        </p:txBody>
      </p:sp>
      <p:sp>
        <p:nvSpPr>
          <p:cNvPr id="7" name="Text 4"/>
          <p:cNvSpPr/>
          <p:nvPr/>
        </p:nvSpPr>
        <p:spPr>
          <a:xfrm>
            <a:off x="642938" y="4064794"/>
            <a:ext cx="3002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00FF88">
                    <a:alpha val="30000"/>
                  </a:srgbClr>
                </a:solidFill>
              </a:rPr>
              <a:t>)</a:t>
            </a:r>
            <a:endParaRPr lang="en-US" sz="727" dirty="0"/>
          </a:p>
        </p:txBody>
      </p:sp>
      <p:sp>
        <p:nvSpPr>
          <p:cNvPr id="8" name="Text 5"/>
          <p:cNvSpPr/>
          <p:nvPr/>
        </p:nvSpPr>
        <p:spPr>
          <a:xfrm>
            <a:off x="7427798" y="571500"/>
            <a:ext cx="1001827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00FF88">
                    <a:alpha val="30000"/>
                  </a:srgbClr>
                </a:solidFill>
              </a:rPr>
              <a:t>import streamlit as st</a:t>
            </a:r>
            <a:endParaRPr lang="en-US" sz="727" dirty="0"/>
          </a:p>
        </p:txBody>
      </p:sp>
      <p:sp>
        <p:nvSpPr>
          <p:cNvPr id="9" name="Text 6"/>
          <p:cNvSpPr/>
          <p:nvPr/>
        </p:nvSpPr>
        <p:spPr>
          <a:xfrm>
            <a:off x="7270217" y="928688"/>
            <a:ext cx="130228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00FF88">
                    <a:alpha val="30000"/>
                  </a:srgbClr>
                </a:solidFill>
              </a:rPr>
              <a:t>from openai import OpenAI</a:t>
            </a:r>
            <a:endParaRPr lang="en-US" sz="727" dirty="0"/>
          </a:p>
        </p:txBody>
      </p:sp>
      <p:sp>
        <p:nvSpPr>
          <p:cNvPr id="10" name="Text 7"/>
          <p:cNvSpPr/>
          <p:nvPr/>
        </p:nvSpPr>
        <p:spPr>
          <a:xfrm>
            <a:off x="7168669" y="3564731"/>
            <a:ext cx="133239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00FF88">
                    <a:alpha val="30000"/>
                  </a:srgbClr>
                </a:solidFill>
              </a:rPr>
              <a:t>st.chat_message("assistant")</a:t>
            </a:r>
            <a:endParaRPr lang="en-US" sz="727" dirty="0"/>
          </a:p>
        </p:txBody>
      </p:sp>
      <p:sp>
        <p:nvSpPr>
          <p:cNvPr id="11" name="Text 8"/>
          <p:cNvSpPr/>
          <p:nvPr/>
        </p:nvSpPr>
        <p:spPr>
          <a:xfrm>
            <a:off x="7720106" y="3921919"/>
            <a:ext cx="638082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00FF88">
                    <a:alpha val="30000"/>
                  </a:srgbClr>
                </a:solidFill>
              </a:rPr>
              <a:t>response.text</a:t>
            </a:r>
            <a:endParaRPr lang="en-US" sz="727" dirty="0"/>
          </a:p>
        </p:txBody>
      </p:sp>
      <p:sp>
        <p:nvSpPr>
          <p:cNvPr id="12" name="Shape 9"/>
          <p:cNvSpPr/>
          <p:nvPr/>
        </p:nvSpPr>
        <p:spPr>
          <a:xfrm>
            <a:off x="3657600" y="1057275"/>
            <a:ext cx="457200" cy="457200"/>
          </a:xfrm>
          <a:prstGeom prst="rect">
            <a:avLst/>
          </a:prstGeom>
          <a:solidFill>
            <a:srgbClr val="00FF88">
              <a:alpha val="10000"/>
            </a:srgbClr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255" y="1178719"/>
            <a:ext cx="267891" cy="214313"/>
          </a:xfrm>
          <a:prstGeom prst="rect">
            <a:avLst/>
          </a:prstGeom>
        </p:spPr>
      </p:pic>
      <p:sp>
        <p:nvSpPr>
          <p:cNvPr id="14" name="Shape 10"/>
          <p:cNvSpPr/>
          <p:nvPr/>
        </p:nvSpPr>
        <p:spPr>
          <a:xfrm>
            <a:off x="4343400" y="1057275"/>
            <a:ext cx="457200" cy="457200"/>
          </a:xfrm>
          <a:prstGeom prst="rect">
            <a:avLst/>
          </a:prstGeom>
          <a:solidFill>
            <a:srgbClr val="FF6B9D">
              <a:alpha val="10000"/>
            </a:srgbClr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055" y="1178719"/>
            <a:ext cx="267891" cy="214313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5029200" y="1057275"/>
            <a:ext cx="457200" cy="457200"/>
          </a:xfrm>
          <a:prstGeom prst="rect">
            <a:avLst/>
          </a:prstGeom>
          <a:solidFill>
            <a:srgbClr val="FFD93D">
              <a:alpha val="10000"/>
            </a:srgbClr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644" y="1178719"/>
            <a:ext cx="214313" cy="21431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2044396" y="1743075"/>
            <a:ext cx="505520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27" spc="2" kern="0" dirty="0">
                <a:solidFill>
                  <a:srgbClr val="00FF88"/>
                </a:solidFill>
              </a:rPr>
              <a:t>CST1510 COURSEWORK 2</a:t>
            </a:r>
            <a:endParaRPr lang="en-US" sz="727" dirty="0"/>
          </a:p>
        </p:txBody>
      </p:sp>
      <p:sp>
        <p:nvSpPr>
          <p:cNvPr id="19" name="Text 13"/>
          <p:cNvSpPr/>
          <p:nvPr/>
        </p:nvSpPr>
        <p:spPr>
          <a:xfrm>
            <a:off x="2044396" y="2000250"/>
            <a:ext cx="5055208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4100"/>
              </a:lnSpc>
              <a:buNone/>
            </a:pPr>
            <a:r>
              <a:rPr lang="en-US" sz="3077" b="1" dirty="0">
                <a:solidFill>
                  <a:srgbClr val="00FF88"/>
                </a:solidFill>
              </a:rPr>
              <a:t>Week 10: AI Integration</a:t>
            </a:r>
            <a:pPr algn="ctr" indent="0" marL="0">
              <a:lnSpc>
                <a:spcPts val="4100"/>
              </a:lnSpc>
              <a:buNone/>
            </a:pPr>
            <a:r>
              <a:rPr lang="en-US" sz="3077" b="1" dirty="0">
                <a:solidFill>
                  <a:srgbClr val="00FF88"/>
                </a:solidFill>
              </a:rPr>
              <a:t>
</a:t>
            </a:r>
            <a:pPr algn="ctr" indent="0" marL="0">
              <a:lnSpc>
                <a:spcPts val="4100"/>
              </a:lnSpc>
              <a:buNone/>
            </a:pPr>
            <a:r>
              <a:rPr lang="en-US" sz="3077" b="1" dirty="0">
                <a:solidFill>
                  <a:srgbClr val="00FF88"/>
                </a:solidFill>
              </a:rPr>
              <a:t>with ChatGPT API</a:t>
            </a:r>
            <a:endParaRPr lang="en-US" sz="3077" dirty="0"/>
          </a:p>
        </p:txBody>
      </p:sp>
      <p:sp>
        <p:nvSpPr>
          <p:cNvPr id="20" name="Text 14"/>
          <p:cNvSpPr/>
          <p:nvPr/>
        </p:nvSpPr>
        <p:spPr>
          <a:xfrm>
            <a:off x="2044396" y="3200400"/>
            <a:ext cx="505520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69" dirty="0">
                <a:solidFill>
                  <a:srgbClr val="E0E0E0"/>
                </a:solidFill>
              </a:rPr>
              <a:t>Multi-Domain Intelligence Platform</a:t>
            </a:r>
            <a:endParaRPr lang="en-US" sz="1269" dirty="0"/>
          </a:p>
        </p:txBody>
      </p:sp>
      <p:sp>
        <p:nvSpPr>
          <p:cNvPr id="21" name="Shape 15"/>
          <p:cNvSpPr/>
          <p:nvPr/>
        </p:nvSpPr>
        <p:spPr>
          <a:xfrm>
            <a:off x="3232686" y="3657600"/>
            <a:ext cx="2678627" cy="428625"/>
          </a:xfrm>
          <a:prstGeom prst="rect">
            <a:avLst/>
          </a:prstGeom>
          <a:solidFill>
            <a:srgbClr val="FF6B9D">
              <a:alpha val="10000"/>
            </a:srgbClr>
          </a:solidFill>
          <a:ln/>
        </p:spPr>
      </p:sp>
      <p:sp>
        <p:nvSpPr>
          <p:cNvPr id="22" name="Shape 16"/>
          <p:cNvSpPr/>
          <p:nvPr/>
        </p:nvSpPr>
        <p:spPr>
          <a:xfrm>
            <a:off x="3232686" y="3657600"/>
            <a:ext cx="28575" cy="428625"/>
          </a:xfrm>
          <a:prstGeom prst="rect">
            <a:avLst/>
          </a:prstGeom>
          <a:solidFill>
            <a:srgbClr val="FF6B9D"/>
          </a:solidFill>
          <a:ln/>
        </p:spPr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5574" y="3800475"/>
            <a:ext cx="107156" cy="142875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3639880" y="3773686"/>
            <a:ext cx="202854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050" dirty="0">
                <a:solidFill>
                  <a:srgbClr val="FF6B9D"/>
                </a:solidFill>
              </a:rPr>
              <a:t>Building Intelligent Assistants</a:t>
            </a:r>
            <a:endParaRPr lang="en-US" sz="1050" dirty="0"/>
          </a:p>
        </p:txBody>
      </p:sp>
      <p:pic>
        <p:nvPicPr>
          <p:cNvPr id="2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4396" y="3621881"/>
            <a:ext cx="87511" cy="100013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2189057" y="3604022"/>
            <a:ext cx="179444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Week 9: Web Interface &amp; Visualization</a:t>
            </a:r>
            <a:endParaRPr lang="en-US" sz="727" dirty="0"/>
          </a:p>
        </p:txBody>
      </p:sp>
      <p:sp>
        <p:nvSpPr>
          <p:cNvPr id="27" name="Text 19"/>
          <p:cNvSpPr/>
          <p:nvPr/>
        </p:nvSpPr>
        <p:spPr>
          <a:xfrm>
            <a:off x="5672277" y="3604022"/>
            <a:ext cx="124516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Instructor Teaching Guide</a:t>
            </a:r>
            <a:endParaRPr lang="en-US" sz="727" dirty="0"/>
          </a:p>
        </p:txBody>
      </p:sp>
      <p:pic>
        <p:nvPicPr>
          <p:cNvPr id="2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4588" y="3621881"/>
            <a:ext cx="125016" cy="10001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28625"/>
            <a:ext cx="82296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00FF88"/>
                </a:solidFill>
              </a:rPr>
              <a:t>10 // Part 1: Text-Based Python Implementation</a:t>
            </a:r>
            <a:endParaRPr lang="en-US" sz="1808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85850"/>
            <a:ext cx="171450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5800" y="1053703"/>
            <a:ext cx="237459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FF6B9D"/>
                </a:solidFill>
              </a:rPr>
              <a:t>Why Start with Text-Based?</a:t>
            </a:r>
            <a:endParaRPr lang="en-US" sz="1193" dirty="0"/>
          </a:p>
        </p:txBody>
      </p:sp>
      <p:sp>
        <p:nvSpPr>
          <p:cNvPr id="6" name="Shape 2"/>
          <p:cNvSpPr/>
          <p:nvPr/>
        </p:nvSpPr>
        <p:spPr>
          <a:xfrm>
            <a:off x="457200" y="1414463"/>
            <a:ext cx="3943350" cy="735806"/>
          </a:xfrm>
          <a:prstGeom prst="rect">
            <a:avLst/>
          </a:prstGeom>
          <a:solidFill>
            <a:srgbClr val="00FF88">
              <a:alpha val="5000"/>
            </a:srgbClr>
          </a:solidFill>
          <a:ln/>
        </p:spPr>
      </p:sp>
      <p:sp>
        <p:nvSpPr>
          <p:cNvPr id="7" name="Shape 3"/>
          <p:cNvSpPr/>
          <p:nvPr/>
        </p:nvSpPr>
        <p:spPr>
          <a:xfrm>
            <a:off x="600075" y="1485900"/>
            <a:ext cx="285750" cy="285750"/>
          </a:xfrm>
          <a:prstGeom prst="rect">
            <a:avLst/>
          </a:prstGeom>
          <a:solidFill>
            <a:srgbClr val="00FF88">
              <a:alpha val="20000"/>
            </a:srgbClr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1543050"/>
            <a:ext cx="171450" cy="1714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971550" y="1485900"/>
            <a:ext cx="328612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FF88"/>
                </a:solidFill>
              </a:rPr>
              <a:t>Focus on Core Concepts</a:t>
            </a:r>
            <a:endParaRPr lang="en-US" sz="885" dirty="0"/>
          </a:p>
        </p:txBody>
      </p:sp>
      <p:sp>
        <p:nvSpPr>
          <p:cNvPr id="10" name="Text 5"/>
          <p:cNvSpPr/>
          <p:nvPr/>
        </p:nvSpPr>
        <p:spPr>
          <a:xfrm>
            <a:off x="971550" y="1735931"/>
            <a:ext cx="32861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0E0E0"/>
                </a:solidFill>
              </a:rPr>
              <a:t>Learn API fundamentals without UI complexity. Understand requests, responses, and message structure first.</a:t>
            </a:r>
            <a:endParaRPr lang="en-US" sz="780" dirty="0"/>
          </a:p>
        </p:txBody>
      </p:sp>
      <p:sp>
        <p:nvSpPr>
          <p:cNvPr id="11" name="Shape 6"/>
          <p:cNvSpPr/>
          <p:nvPr/>
        </p:nvSpPr>
        <p:spPr>
          <a:xfrm>
            <a:off x="457200" y="2221706"/>
            <a:ext cx="3943350" cy="735806"/>
          </a:xfrm>
          <a:prstGeom prst="rect">
            <a:avLst/>
          </a:prstGeom>
          <a:solidFill>
            <a:srgbClr val="00FF88">
              <a:alpha val="5000"/>
            </a:srgbClr>
          </a:solidFill>
          <a:ln/>
        </p:spPr>
      </p:sp>
      <p:sp>
        <p:nvSpPr>
          <p:cNvPr id="12" name="Shape 7"/>
          <p:cNvSpPr/>
          <p:nvPr/>
        </p:nvSpPr>
        <p:spPr>
          <a:xfrm>
            <a:off x="600075" y="2293144"/>
            <a:ext cx="285750" cy="285750"/>
          </a:xfrm>
          <a:prstGeom prst="rect">
            <a:avLst/>
          </a:prstGeom>
          <a:solidFill>
            <a:srgbClr val="FF6B9D">
              <a:alpha val="20000"/>
            </a:srgbClr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25" y="2350294"/>
            <a:ext cx="171450" cy="17145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71550" y="2293144"/>
            <a:ext cx="328612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FF6B9D"/>
                </a:solidFill>
              </a:rPr>
              <a:t>Easier Debugging</a:t>
            </a:r>
            <a:endParaRPr lang="en-US" sz="885" dirty="0"/>
          </a:p>
        </p:txBody>
      </p:sp>
      <p:sp>
        <p:nvSpPr>
          <p:cNvPr id="15" name="Text 9"/>
          <p:cNvSpPr/>
          <p:nvPr/>
        </p:nvSpPr>
        <p:spPr>
          <a:xfrm>
            <a:off x="971550" y="2543175"/>
            <a:ext cx="32861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0E0E0"/>
                </a:solidFill>
              </a:rPr>
              <a:t>See exactly what's happening in the terminal. Print statements show API responses clearly.</a:t>
            </a:r>
            <a:endParaRPr lang="en-US" sz="780" dirty="0"/>
          </a:p>
        </p:txBody>
      </p:sp>
      <p:sp>
        <p:nvSpPr>
          <p:cNvPr id="16" name="Shape 10"/>
          <p:cNvSpPr/>
          <p:nvPr/>
        </p:nvSpPr>
        <p:spPr>
          <a:xfrm>
            <a:off x="457200" y="3028950"/>
            <a:ext cx="3943350" cy="735806"/>
          </a:xfrm>
          <a:prstGeom prst="rect">
            <a:avLst/>
          </a:prstGeom>
          <a:solidFill>
            <a:srgbClr val="00FF88">
              <a:alpha val="5000"/>
            </a:srgbClr>
          </a:solidFill>
          <a:ln/>
        </p:spPr>
      </p:sp>
      <p:sp>
        <p:nvSpPr>
          <p:cNvPr id="17" name="Shape 11"/>
          <p:cNvSpPr/>
          <p:nvPr/>
        </p:nvSpPr>
        <p:spPr>
          <a:xfrm>
            <a:off x="600075" y="3100388"/>
            <a:ext cx="285750" cy="285750"/>
          </a:xfrm>
          <a:prstGeom prst="rect">
            <a:avLst/>
          </a:prstGeom>
          <a:solidFill>
            <a:srgbClr val="FFD93D">
              <a:alpha val="20000"/>
            </a:srgbClr>
          </a:solidFill>
          <a:ln/>
        </p:spPr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25" y="3157538"/>
            <a:ext cx="171450" cy="17145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971550" y="3100388"/>
            <a:ext cx="328612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FFD93D"/>
                </a:solidFill>
              </a:rPr>
              <a:t>Quick Iteration</a:t>
            </a:r>
            <a:endParaRPr lang="en-US" sz="885" dirty="0"/>
          </a:p>
        </p:txBody>
      </p:sp>
      <p:sp>
        <p:nvSpPr>
          <p:cNvPr id="20" name="Text 13"/>
          <p:cNvSpPr/>
          <p:nvPr/>
        </p:nvSpPr>
        <p:spPr>
          <a:xfrm>
            <a:off x="971550" y="3350419"/>
            <a:ext cx="32861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0E0E0"/>
                </a:solidFill>
              </a:rPr>
              <a:t>Test API calls instantly. No need to reload web pages or manage session state yet.</a:t>
            </a:r>
            <a:endParaRPr lang="en-US" sz="780" dirty="0"/>
          </a:p>
        </p:txBody>
      </p:sp>
      <p:sp>
        <p:nvSpPr>
          <p:cNvPr id="21" name="Shape 14"/>
          <p:cNvSpPr/>
          <p:nvPr/>
        </p:nvSpPr>
        <p:spPr>
          <a:xfrm>
            <a:off x="457200" y="3836194"/>
            <a:ext cx="3943350" cy="735806"/>
          </a:xfrm>
          <a:prstGeom prst="rect">
            <a:avLst/>
          </a:prstGeom>
          <a:solidFill>
            <a:srgbClr val="00FF88">
              <a:alpha val="5000"/>
            </a:srgbClr>
          </a:solidFill>
          <a:ln/>
        </p:spPr>
      </p:sp>
      <p:sp>
        <p:nvSpPr>
          <p:cNvPr id="22" name="Shape 15"/>
          <p:cNvSpPr/>
          <p:nvPr/>
        </p:nvSpPr>
        <p:spPr>
          <a:xfrm>
            <a:off x="600075" y="3907631"/>
            <a:ext cx="285750" cy="285750"/>
          </a:xfrm>
          <a:prstGeom prst="rect">
            <a:avLst/>
          </a:prstGeom>
          <a:solidFill>
            <a:srgbClr val="00FF88">
              <a:alpha val="20000"/>
            </a:srgbClr>
          </a:solidFill>
          <a:ln/>
        </p:spPr>
      </p:sp>
      <p:pic>
        <p:nvPicPr>
          <p:cNvPr id="2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225" y="3964781"/>
            <a:ext cx="171450" cy="171450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971550" y="3907631"/>
            <a:ext cx="328612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FF88"/>
                </a:solidFill>
              </a:rPr>
              <a:t>Build Strong Foundation</a:t>
            </a:r>
            <a:endParaRPr lang="en-US" sz="885" dirty="0"/>
          </a:p>
        </p:txBody>
      </p:sp>
      <p:sp>
        <p:nvSpPr>
          <p:cNvPr id="25" name="Text 17"/>
          <p:cNvSpPr/>
          <p:nvPr/>
        </p:nvSpPr>
        <p:spPr>
          <a:xfrm>
            <a:off x="971550" y="4157663"/>
            <a:ext cx="32861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0E0E0"/>
                </a:solidFill>
              </a:rPr>
              <a:t>Once you understand the basics, adding Streamlit UI becomes straightforward.</a:t>
            </a:r>
            <a:endParaRPr lang="en-US" sz="780" dirty="0"/>
          </a:p>
        </p:txBody>
      </p:sp>
      <p:pic>
        <p:nvPicPr>
          <p:cNvPr id="2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3450" y="1085850"/>
            <a:ext cx="171450" cy="171450"/>
          </a:xfrm>
          <a:prstGeom prst="rect">
            <a:avLst/>
          </a:prstGeom>
        </p:spPr>
      </p:pic>
      <p:sp>
        <p:nvSpPr>
          <p:cNvPr id="27" name="Text 18"/>
          <p:cNvSpPr/>
          <p:nvPr/>
        </p:nvSpPr>
        <p:spPr>
          <a:xfrm>
            <a:off x="4972050" y="1053703"/>
            <a:ext cx="186881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FFD93D"/>
                </a:solidFill>
              </a:rPr>
              <a:t>Learning Progression</a:t>
            </a:r>
            <a:endParaRPr lang="en-US" sz="1193" dirty="0"/>
          </a:p>
        </p:txBody>
      </p:sp>
      <p:sp>
        <p:nvSpPr>
          <p:cNvPr id="28" name="Shape 19"/>
          <p:cNvSpPr/>
          <p:nvPr/>
        </p:nvSpPr>
        <p:spPr>
          <a:xfrm>
            <a:off x="4743450" y="1443038"/>
            <a:ext cx="3943350" cy="2871788"/>
          </a:xfrm>
          <a:prstGeom prst="rect">
            <a:avLst/>
          </a:prstGeom>
          <a:solidFill>
            <a:srgbClr val="FFD93D">
              <a:alpha val="3000"/>
            </a:srgbClr>
          </a:solidFill>
          <a:ln/>
        </p:spPr>
      </p:sp>
      <p:sp>
        <p:nvSpPr>
          <p:cNvPr id="29" name="Shape 20"/>
          <p:cNvSpPr/>
          <p:nvPr/>
        </p:nvSpPr>
        <p:spPr>
          <a:xfrm>
            <a:off x="4914900" y="1528763"/>
            <a:ext cx="3600450" cy="425053"/>
          </a:xfrm>
          <a:prstGeom prst="rect">
            <a:avLst/>
          </a:prstGeom>
          <a:solidFill>
            <a:srgbClr val="FF6B9D">
              <a:alpha val="5000"/>
            </a:srgbClr>
          </a:solidFill>
          <a:ln/>
        </p:spPr>
      </p:sp>
      <p:sp>
        <p:nvSpPr>
          <p:cNvPr id="30" name="Shape 21"/>
          <p:cNvSpPr/>
          <p:nvPr/>
        </p:nvSpPr>
        <p:spPr>
          <a:xfrm>
            <a:off x="5029200" y="1598414"/>
            <a:ext cx="285750" cy="285750"/>
          </a:xfrm>
          <a:prstGeom prst="rect">
            <a:avLst/>
          </a:prstGeom>
          <a:solidFill>
            <a:srgbClr val="00FF88">
              <a:alpha val="20000"/>
            </a:srgbClr>
          </a:solidFill>
          <a:ln/>
        </p:spPr>
      </p:sp>
      <p:sp>
        <p:nvSpPr>
          <p:cNvPr id="31" name="Text 22"/>
          <p:cNvSpPr/>
          <p:nvPr/>
        </p:nvSpPr>
        <p:spPr>
          <a:xfrm>
            <a:off x="5029200" y="1598414"/>
            <a:ext cx="28575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FF88"/>
                </a:solidFill>
              </a:rPr>
              <a:t>1</a:t>
            </a:r>
            <a:endParaRPr lang="en-US" sz="885" dirty="0"/>
          </a:p>
        </p:txBody>
      </p:sp>
      <p:sp>
        <p:nvSpPr>
          <p:cNvPr id="32" name="Text 23"/>
          <p:cNvSpPr/>
          <p:nvPr/>
        </p:nvSpPr>
        <p:spPr>
          <a:xfrm>
            <a:off x="5400675" y="1585913"/>
            <a:ext cx="116069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0FF88"/>
                </a:solidFill>
              </a:rPr>
              <a:t>First API Call</a:t>
            </a:r>
            <a:endParaRPr lang="en-US" sz="784" dirty="0"/>
          </a:p>
        </p:txBody>
      </p:sp>
      <p:sp>
        <p:nvSpPr>
          <p:cNvPr id="33" name="Text 24"/>
          <p:cNvSpPr/>
          <p:nvPr/>
        </p:nvSpPr>
        <p:spPr>
          <a:xfrm>
            <a:off x="5400675" y="1757363"/>
            <a:ext cx="1160692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Simple question → answer</a:t>
            </a:r>
            <a:endParaRPr lang="en-US" sz="674" dirty="0"/>
          </a:p>
        </p:txBody>
      </p:sp>
      <p:sp>
        <p:nvSpPr>
          <p:cNvPr id="34" name="Shape 25"/>
          <p:cNvSpPr/>
          <p:nvPr/>
        </p:nvSpPr>
        <p:spPr>
          <a:xfrm>
            <a:off x="4914900" y="1996678"/>
            <a:ext cx="3600450" cy="425053"/>
          </a:xfrm>
          <a:prstGeom prst="rect">
            <a:avLst/>
          </a:prstGeom>
          <a:solidFill>
            <a:srgbClr val="FF6B9D">
              <a:alpha val="5000"/>
            </a:srgbClr>
          </a:solidFill>
          <a:ln/>
        </p:spPr>
      </p:sp>
      <p:sp>
        <p:nvSpPr>
          <p:cNvPr id="35" name="Shape 26"/>
          <p:cNvSpPr/>
          <p:nvPr/>
        </p:nvSpPr>
        <p:spPr>
          <a:xfrm>
            <a:off x="5029200" y="2066330"/>
            <a:ext cx="285750" cy="285750"/>
          </a:xfrm>
          <a:prstGeom prst="rect">
            <a:avLst/>
          </a:prstGeom>
          <a:solidFill>
            <a:srgbClr val="FF6B9D">
              <a:alpha val="20000"/>
            </a:srgbClr>
          </a:solidFill>
          <a:ln/>
        </p:spPr>
      </p:sp>
      <p:sp>
        <p:nvSpPr>
          <p:cNvPr id="36" name="Text 27"/>
          <p:cNvSpPr/>
          <p:nvPr/>
        </p:nvSpPr>
        <p:spPr>
          <a:xfrm>
            <a:off x="5029200" y="2066330"/>
            <a:ext cx="28575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FF6B9D"/>
                </a:solidFill>
              </a:rPr>
              <a:t>2</a:t>
            </a:r>
            <a:endParaRPr lang="en-US" sz="885" dirty="0"/>
          </a:p>
        </p:txBody>
      </p:sp>
      <p:sp>
        <p:nvSpPr>
          <p:cNvPr id="37" name="Text 28"/>
          <p:cNvSpPr/>
          <p:nvPr/>
        </p:nvSpPr>
        <p:spPr>
          <a:xfrm>
            <a:off x="5400675" y="2053828"/>
            <a:ext cx="121510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6B9D"/>
                </a:solidFill>
              </a:rPr>
              <a:t>Message Structure</a:t>
            </a:r>
            <a:endParaRPr lang="en-US" sz="784" dirty="0"/>
          </a:p>
        </p:txBody>
      </p:sp>
      <p:sp>
        <p:nvSpPr>
          <p:cNvPr id="38" name="Text 29"/>
          <p:cNvSpPr/>
          <p:nvPr/>
        </p:nvSpPr>
        <p:spPr>
          <a:xfrm>
            <a:off x="5400675" y="2225278"/>
            <a:ext cx="1215107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System, user, assistant roles</a:t>
            </a:r>
            <a:endParaRPr lang="en-US" sz="674" dirty="0"/>
          </a:p>
        </p:txBody>
      </p:sp>
      <p:sp>
        <p:nvSpPr>
          <p:cNvPr id="39" name="Shape 30"/>
          <p:cNvSpPr/>
          <p:nvPr/>
        </p:nvSpPr>
        <p:spPr>
          <a:xfrm>
            <a:off x="4914900" y="2464594"/>
            <a:ext cx="3600450" cy="425053"/>
          </a:xfrm>
          <a:prstGeom prst="rect">
            <a:avLst/>
          </a:prstGeom>
          <a:solidFill>
            <a:srgbClr val="FF6B9D">
              <a:alpha val="5000"/>
            </a:srgbClr>
          </a:solidFill>
          <a:ln/>
        </p:spPr>
      </p:sp>
      <p:sp>
        <p:nvSpPr>
          <p:cNvPr id="40" name="Shape 31"/>
          <p:cNvSpPr/>
          <p:nvPr/>
        </p:nvSpPr>
        <p:spPr>
          <a:xfrm>
            <a:off x="5029200" y="2534245"/>
            <a:ext cx="285750" cy="285750"/>
          </a:xfrm>
          <a:prstGeom prst="rect">
            <a:avLst/>
          </a:prstGeom>
          <a:solidFill>
            <a:srgbClr val="FFD93D">
              <a:alpha val="20000"/>
            </a:srgbClr>
          </a:solidFill>
          <a:ln/>
        </p:spPr>
      </p:sp>
      <p:sp>
        <p:nvSpPr>
          <p:cNvPr id="41" name="Text 32"/>
          <p:cNvSpPr/>
          <p:nvPr/>
        </p:nvSpPr>
        <p:spPr>
          <a:xfrm>
            <a:off x="5029200" y="2534245"/>
            <a:ext cx="28575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FFD93D"/>
                </a:solidFill>
              </a:rPr>
              <a:t>3</a:t>
            </a:r>
            <a:endParaRPr lang="en-US" sz="885" dirty="0"/>
          </a:p>
        </p:txBody>
      </p:sp>
      <p:sp>
        <p:nvSpPr>
          <p:cNvPr id="42" name="Text 33"/>
          <p:cNvSpPr/>
          <p:nvPr/>
        </p:nvSpPr>
        <p:spPr>
          <a:xfrm>
            <a:off x="5400675" y="2521744"/>
            <a:ext cx="106938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D93D"/>
                </a:solidFill>
              </a:rPr>
              <a:t>Console Chat Loop</a:t>
            </a:r>
            <a:endParaRPr lang="en-US" sz="784" dirty="0"/>
          </a:p>
        </p:txBody>
      </p:sp>
      <p:sp>
        <p:nvSpPr>
          <p:cNvPr id="43" name="Text 34"/>
          <p:cNvSpPr/>
          <p:nvPr/>
        </p:nvSpPr>
        <p:spPr>
          <a:xfrm>
            <a:off x="5400675" y="2693194"/>
            <a:ext cx="106938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Interactive terminal chat</a:t>
            </a:r>
            <a:endParaRPr lang="en-US" sz="674" dirty="0"/>
          </a:p>
        </p:txBody>
      </p:sp>
      <p:sp>
        <p:nvSpPr>
          <p:cNvPr id="44" name="Shape 35"/>
          <p:cNvSpPr/>
          <p:nvPr/>
        </p:nvSpPr>
        <p:spPr>
          <a:xfrm>
            <a:off x="4914900" y="2932509"/>
            <a:ext cx="3600450" cy="425053"/>
          </a:xfrm>
          <a:prstGeom prst="rect">
            <a:avLst/>
          </a:prstGeom>
          <a:solidFill>
            <a:srgbClr val="FF6B9D">
              <a:alpha val="5000"/>
            </a:srgbClr>
          </a:solidFill>
          <a:ln/>
        </p:spPr>
      </p:sp>
      <p:sp>
        <p:nvSpPr>
          <p:cNvPr id="45" name="Shape 36"/>
          <p:cNvSpPr/>
          <p:nvPr/>
        </p:nvSpPr>
        <p:spPr>
          <a:xfrm>
            <a:off x="5029200" y="3002161"/>
            <a:ext cx="285750" cy="285750"/>
          </a:xfrm>
          <a:prstGeom prst="rect">
            <a:avLst/>
          </a:prstGeom>
          <a:solidFill>
            <a:srgbClr val="00FF88">
              <a:alpha val="20000"/>
            </a:srgbClr>
          </a:solidFill>
          <a:ln/>
        </p:spPr>
      </p:sp>
      <p:sp>
        <p:nvSpPr>
          <p:cNvPr id="46" name="Text 37"/>
          <p:cNvSpPr/>
          <p:nvPr/>
        </p:nvSpPr>
        <p:spPr>
          <a:xfrm>
            <a:off x="5029200" y="3002161"/>
            <a:ext cx="28575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FF88"/>
                </a:solidFill>
              </a:rPr>
              <a:t>4</a:t>
            </a:r>
            <a:endParaRPr lang="en-US" sz="885" dirty="0"/>
          </a:p>
        </p:txBody>
      </p:sp>
      <p:sp>
        <p:nvSpPr>
          <p:cNvPr id="47" name="Text 38"/>
          <p:cNvSpPr/>
          <p:nvPr/>
        </p:nvSpPr>
        <p:spPr>
          <a:xfrm>
            <a:off x="5400675" y="2989659"/>
            <a:ext cx="120542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0FF88"/>
                </a:solidFill>
              </a:rPr>
              <a:t>Conversation History</a:t>
            </a:r>
            <a:endParaRPr lang="en-US" sz="784" dirty="0"/>
          </a:p>
        </p:txBody>
      </p:sp>
      <p:sp>
        <p:nvSpPr>
          <p:cNvPr id="48" name="Text 39"/>
          <p:cNvSpPr/>
          <p:nvPr/>
        </p:nvSpPr>
        <p:spPr>
          <a:xfrm>
            <a:off x="5400675" y="3161109"/>
            <a:ext cx="1205424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Add memory to chat</a:t>
            </a:r>
            <a:endParaRPr lang="en-US" sz="674" dirty="0"/>
          </a:p>
        </p:txBody>
      </p:sp>
      <p:sp>
        <p:nvSpPr>
          <p:cNvPr id="49" name="Shape 40"/>
          <p:cNvSpPr/>
          <p:nvPr/>
        </p:nvSpPr>
        <p:spPr>
          <a:xfrm>
            <a:off x="4914900" y="3400425"/>
            <a:ext cx="3600450" cy="425053"/>
          </a:xfrm>
          <a:prstGeom prst="rect">
            <a:avLst/>
          </a:prstGeom>
          <a:solidFill>
            <a:srgbClr val="FF6B9D">
              <a:alpha val="5000"/>
            </a:srgbClr>
          </a:solidFill>
          <a:ln/>
        </p:spPr>
      </p:sp>
      <p:sp>
        <p:nvSpPr>
          <p:cNvPr id="50" name="Shape 41"/>
          <p:cNvSpPr/>
          <p:nvPr/>
        </p:nvSpPr>
        <p:spPr>
          <a:xfrm>
            <a:off x="5029200" y="3470077"/>
            <a:ext cx="285750" cy="285750"/>
          </a:xfrm>
          <a:prstGeom prst="rect">
            <a:avLst/>
          </a:prstGeom>
          <a:solidFill>
            <a:srgbClr val="FF6B9D">
              <a:alpha val="20000"/>
            </a:srgbClr>
          </a:solidFill>
          <a:ln/>
        </p:spPr>
      </p:sp>
      <p:sp>
        <p:nvSpPr>
          <p:cNvPr id="51" name="Text 42"/>
          <p:cNvSpPr/>
          <p:nvPr/>
        </p:nvSpPr>
        <p:spPr>
          <a:xfrm>
            <a:off x="5029200" y="3470077"/>
            <a:ext cx="28575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FF6B9D"/>
                </a:solidFill>
              </a:rPr>
              <a:t>5</a:t>
            </a:r>
            <a:endParaRPr lang="en-US" sz="885" dirty="0"/>
          </a:p>
        </p:txBody>
      </p:sp>
      <p:sp>
        <p:nvSpPr>
          <p:cNvPr id="52" name="Text 43"/>
          <p:cNvSpPr/>
          <p:nvPr/>
        </p:nvSpPr>
        <p:spPr>
          <a:xfrm>
            <a:off x="5400675" y="3457575"/>
            <a:ext cx="89910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6B9D"/>
                </a:solidFill>
              </a:rPr>
              <a:t>Secure API Keys</a:t>
            </a:r>
            <a:endParaRPr lang="en-US" sz="784" dirty="0"/>
          </a:p>
        </p:txBody>
      </p:sp>
      <p:sp>
        <p:nvSpPr>
          <p:cNvPr id="53" name="Text 44"/>
          <p:cNvSpPr/>
          <p:nvPr/>
        </p:nvSpPr>
        <p:spPr>
          <a:xfrm>
            <a:off x="5400675" y="3629025"/>
            <a:ext cx="89910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Use .env files safely</a:t>
            </a:r>
            <a:endParaRPr lang="en-US" sz="674" dirty="0"/>
          </a:p>
        </p:txBody>
      </p:sp>
      <p:sp>
        <p:nvSpPr>
          <p:cNvPr id="54" name="Shape 45"/>
          <p:cNvSpPr/>
          <p:nvPr/>
        </p:nvSpPr>
        <p:spPr>
          <a:xfrm>
            <a:off x="4914900" y="3896916"/>
            <a:ext cx="3600450" cy="332184"/>
          </a:xfrm>
          <a:prstGeom prst="rect">
            <a:avLst/>
          </a:prstGeom>
          <a:solidFill>
            <a:srgbClr val="00FF88">
              <a:alpha val="10000"/>
            </a:srgbClr>
          </a:solidFill>
          <a:ln/>
        </p:spPr>
      </p:sp>
      <p:pic>
        <p:nvPicPr>
          <p:cNvPr id="55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2858" y="4011216"/>
            <a:ext cx="107156" cy="107156"/>
          </a:xfrm>
          <a:prstGeom prst="rect">
            <a:avLst/>
          </a:prstGeom>
        </p:spPr>
      </p:pic>
      <p:sp>
        <p:nvSpPr>
          <p:cNvPr id="56" name="Text 46"/>
          <p:cNvSpPr/>
          <p:nvPr/>
        </p:nvSpPr>
        <p:spPr>
          <a:xfrm>
            <a:off x="5927164" y="3989784"/>
            <a:ext cx="1740229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0FF88"/>
                </a:solidFill>
              </a:rPr>
              <a:t>Ready for Streamlit Integration!</a:t>
            </a:r>
            <a:endParaRPr lang="en-US" sz="734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28625"/>
            <a:ext cx="82296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00FF88"/>
                </a:solidFill>
              </a:rPr>
              <a:t>11 // Your First ChatGPT API Call</a:t>
            </a:r>
            <a:endParaRPr lang="en-US" sz="1808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46559"/>
            <a:ext cx="160734" cy="1285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5084" y="1023342"/>
            <a:ext cx="101533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FF6B9D"/>
                </a:solidFill>
              </a:rPr>
              <a:t>first_api_call.py</a:t>
            </a:r>
            <a:endParaRPr lang="en-US" sz="885" dirty="0"/>
          </a:p>
        </p:txBody>
      </p:sp>
      <p:sp>
        <p:nvSpPr>
          <p:cNvPr id="6" name="Shape 2"/>
          <p:cNvSpPr/>
          <p:nvPr/>
        </p:nvSpPr>
        <p:spPr>
          <a:xfrm>
            <a:off x="457200" y="1264444"/>
            <a:ext cx="4384951" cy="3185778"/>
          </a:xfrm>
          <a:prstGeom prst="rect">
            <a:avLst/>
          </a:prstGeom>
          <a:solidFill>
            <a:srgbClr val="000000">
              <a:alpha val="40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628650" y="1350169"/>
            <a:ext cx="4042051" cy="301432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888888"/>
                </a:solidFill>
              </a:rPr>
              <a:t># 1. Import and initialize client</a:t>
            </a:r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from openai import OpenAI
</a:t>
            </a:r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client = </a:t>
            </a:r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00FF88"/>
                </a:solidFill>
              </a:rPr>
              <a:t>OpenAI</a:t>
            </a:r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(api_key=</a:t>
            </a:r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D93D"/>
                </a:solidFill>
              </a:rPr>
              <a:t>"your-api-key-here"</a:t>
            </a:r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)
</a:t>
            </a:r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888888"/>
                </a:solidFill>
              </a:rPr>
              <a:t># 2. Create the request</a:t>
            </a:r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response = client.chat.completions.create(
</a:t>
            </a:r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    model=</a:t>
            </a:r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D93D"/>
                </a:solidFill>
              </a:rPr>
              <a:t>"gpt-4o"</a:t>
            </a:r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,
</a:t>
            </a:r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    messages=[
</a:t>
            </a:r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        {"role": </a:t>
            </a:r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D93D"/>
                </a:solidFill>
              </a:rPr>
              <a:t>"system"</a:t>
            </a:r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, "content": </a:t>
            </a:r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D93D"/>
                </a:solidFill>
              </a:rPr>
              <a:t>"You are a helpful assistant."</a:t>
            </a:r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},
</a:t>
            </a:r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        {"role": </a:t>
            </a:r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D93D"/>
                </a:solidFill>
              </a:rPr>
              <a:t>"user"</a:t>
            </a:r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, "content": </a:t>
            </a:r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D93D"/>
                </a:solidFill>
              </a:rPr>
              <a:t>"What is an API?"</a:t>
            </a:r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}
</a:t>
            </a:r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    ]
</a:t>
            </a:r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)
</a:t>
            </a:r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888888"/>
                </a:solidFill>
              </a:rPr>
              <a:t># 3. Extract the response</a:t>
            </a:r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answer = response.choices[0].message.content
</a:t>
            </a:r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888888"/>
                </a:solidFill>
              </a:rPr>
              <a:t># 4. Display the result</a:t>
            </a:r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print(answer)
</a:t>
            </a:r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888888"/>
                </a:solidFill>
              </a:rPr>
              <a:t># Run: python first_api_call.py</a:t>
            </a:r>
            <a:endParaRPr lang="en-US" sz="727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751" y="1046559"/>
            <a:ext cx="144661" cy="12858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72562" y="1023342"/>
            <a:ext cx="111230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FF6B9D"/>
                </a:solidFill>
              </a:rPr>
              <a:t>Key Components</a:t>
            </a:r>
            <a:endParaRPr lang="en-US" sz="885" dirty="0"/>
          </a:p>
        </p:txBody>
      </p:sp>
      <p:sp>
        <p:nvSpPr>
          <p:cNvPr id="10" name="Shape 5"/>
          <p:cNvSpPr/>
          <p:nvPr/>
        </p:nvSpPr>
        <p:spPr>
          <a:xfrm>
            <a:off x="5070751" y="1278731"/>
            <a:ext cx="3616021" cy="442913"/>
          </a:xfrm>
          <a:prstGeom prst="rect">
            <a:avLst/>
          </a:prstGeom>
          <a:solidFill>
            <a:srgbClr val="00FF88">
              <a:alpha val="5000"/>
            </a:srgbClr>
          </a:solidFill>
          <a:ln/>
        </p:spPr>
      </p:sp>
      <p:sp>
        <p:nvSpPr>
          <p:cNvPr id="11" name="Shape 6"/>
          <p:cNvSpPr/>
          <p:nvPr/>
        </p:nvSpPr>
        <p:spPr>
          <a:xfrm>
            <a:off x="5185051" y="1335881"/>
            <a:ext cx="228600" cy="228600"/>
          </a:xfrm>
          <a:prstGeom prst="rect">
            <a:avLst/>
          </a:prstGeom>
          <a:solidFill>
            <a:srgbClr val="00FF88">
              <a:alpha val="20000"/>
            </a:srgbClr>
          </a:solidFill>
          <a:ln/>
        </p:spPr>
      </p:sp>
      <p:sp>
        <p:nvSpPr>
          <p:cNvPr id="12" name="Text 7"/>
          <p:cNvSpPr/>
          <p:nvPr/>
        </p:nvSpPr>
        <p:spPr>
          <a:xfrm>
            <a:off x="5185051" y="1335881"/>
            <a:ext cx="22860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0FF88"/>
                </a:solidFill>
              </a:rPr>
              <a:t>1</a:t>
            </a:r>
            <a:endParaRPr lang="en-US" sz="784" dirty="0"/>
          </a:p>
        </p:txBody>
      </p:sp>
      <p:sp>
        <p:nvSpPr>
          <p:cNvPr id="13" name="Text 8"/>
          <p:cNvSpPr/>
          <p:nvPr/>
        </p:nvSpPr>
        <p:spPr>
          <a:xfrm>
            <a:off x="5499376" y="1335881"/>
            <a:ext cx="2485913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0FF88"/>
                </a:solidFill>
              </a:rPr>
              <a:t>Import &amp; Initialize</a:t>
            </a:r>
            <a:endParaRPr lang="en-US" sz="734" dirty="0"/>
          </a:p>
        </p:txBody>
      </p:sp>
      <p:sp>
        <p:nvSpPr>
          <p:cNvPr id="14" name="Text 9"/>
          <p:cNvSpPr/>
          <p:nvPr/>
        </p:nvSpPr>
        <p:spPr>
          <a:xfrm>
            <a:off x="5499376" y="1525191"/>
            <a:ext cx="2485913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Import OpenAI library and create client with your API key</a:t>
            </a:r>
            <a:endParaRPr lang="en-US" sz="674" dirty="0"/>
          </a:p>
        </p:txBody>
      </p:sp>
      <p:sp>
        <p:nvSpPr>
          <p:cNvPr id="15" name="Shape 10"/>
          <p:cNvSpPr/>
          <p:nvPr/>
        </p:nvSpPr>
        <p:spPr>
          <a:xfrm>
            <a:off x="5070751" y="1778794"/>
            <a:ext cx="3616021" cy="442913"/>
          </a:xfrm>
          <a:prstGeom prst="rect">
            <a:avLst/>
          </a:prstGeom>
          <a:solidFill>
            <a:srgbClr val="00FF88">
              <a:alpha val="5000"/>
            </a:srgbClr>
          </a:solidFill>
          <a:ln/>
        </p:spPr>
      </p:sp>
      <p:sp>
        <p:nvSpPr>
          <p:cNvPr id="16" name="Shape 11"/>
          <p:cNvSpPr/>
          <p:nvPr/>
        </p:nvSpPr>
        <p:spPr>
          <a:xfrm>
            <a:off x="5185051" y="1835944"/>
            <a:ext cx="228600" cy="228600"/>
          </a:xfrm>
          <a:prstGeom prst="rect">
            <a:avLst/>
          </a:prstGeom>
          <a:solidFill>
            <a:srgbClr val="00FF88">
              <a:alpha val="20000"/>
            </a:srgbClr>
          </a:solidFill>
          <a:ln/>
        </p:spPr>
      </p:sp>
      <p:sp>
        <p:nvSpPr>
          <p:cNvPr id="17" name="Text 12"/>
          <p:cNvSpPr/>
          <p:nvPr/>
        </p:nvSpPr>
        <p:spPr>
          <a:xfrm>
            <a:off x="5185051" y="1835944"/>
            <a:ext cx="22860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0FF88"/>
                </a:solidFill>
              </a:rPr>
              <a:t>2</a:t>
            </a:r>
            <a:endParaRPr lang="en-US" sz="784" dirty="0"/>
          </a:p>
        </p:txBody>
      </p:sp>
      <p:sp>
        <p:nvSpPr>
          <p:cNvPr id="18" name="Text 13"/>
          <p:cNvSpPr/>
          <p:nvPr/>
        </p:nvSpPr>
        <p:spPr>
          <a:xfrm>
            <a:off x="5499376" y="1835944"/>
            <a:ext cx="2715239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0FF88"/>
                </a:solidFill>
              </a:rPr>
              <a:t>Model Selection</a:t>
            </a:r>
            <a:endParaRPr lang="en-US" sz="734" dirty="0"/>
          </a:p>
        </p:txBody>
      </p:sp>
      <p:sp>
        <p:nvSpPr>
          <p:cNvPr id="19" name="Text 14"/>
          <p:cNvSpPr/>
          <p:nvPr/>
        </p:nvSpPr>
        <p:spPr>
          <a:xfrm>
            <a:off x="5499376" y="2025253"/>
            <a:ext cx="2715239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Choose model: </a:t>
            </a:r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FFD93D"/>
                </a:solidFill>
              </a:rPr>
              <a:t>gpt-4o</a:t>
            </a:r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(best) or </a:t>
            </a:r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FFD93D"/>
                </a:solidFill>
              </a:rPr>
              <a:t>gpt-3.5-turbo</a:t>
            </a:r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(faster/cheaper)</a:t>
            </a:r>
            <a:endParaRPr lang="en-US" sz="674" dirty="0"/>
          </a:p>
        </p:txBody>
      </p:sp>
      <p:sp>
        <p:nvSpPr>
          <p:cNvPr id="20" name="Shape 15"/>
          <p:cNvSpPr/>
          <p:nvPr/>
        </p:nvSpPr>
        <p:spPr>
          <a:xfrm>
            <a:off x="5070751" y="2278856"/>
            <a:ext cx="3616021" cy="442913"/>
          </a:xfrm>
          <a:prstGeom prst="rect">
            <a:avLst/>
          </a:prstGeom>
          <a:solidFill>
            <a:srgbClr val="00FF88">
              <a:alpha val="5000"/>
            </a:srgbClr>
          </a:solidFill>
          <a:ln/>
        </p:spPr>
      </p:sp>
      <p:sp>
        <p:nvSpPr>
          <p:cNvPr id="21" name="Shape 16"/>
          <p:cNvSpPr/>
          <p:nvPr/>
        </p:nvSpPr>
        <p:spPr>
          <a:xfrm>
            <a:off x="5185051" y="2336006"/>
            <a:ext cx="228600" cy="228600"/>
          </a:xfrm>
          <a:prstGeom prst="rect">
            <a:avLst/>
          </a:prstGeom>
          <a:solidFill>
            <a:srgbClr val="00FF88">
              <a:alpha val="20000"/>
            </a:srgbClr>
          </a:solidFill>
          <a:ln/>
        </p:spPr>
      </p:sp>
      <p:sp>
        <p:nvSpPr>
          <p:cNvPr id="22" name="Text 17"/>
          <p:cNvSpPr/>
          <p:nvPr/>
        </p:nvSpPr>
        <p:spPr>
          <a:xfrm>
            <a:off x="5185051" y="2336006"/>
            <a:ext cx="22860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0FF88"/>
                </a:solidFill>
              </a:rPr>
              <a:t>3</a:t>
            </a:r>
            <a:endParaRPr lang="en-US" sz="784" dirty="0"/>
          </a:p>
        </p:txBody>
      </p:sp>
      <p:sp>
        <p:nvSpPr>
          <p:cNvPr id="23" name="Text 18"/>
          <p:cNvSpPr/>
          <p:nvPr/>
        </p:nvSpPr>
        <p:spPr>
          <a:xfrm>
            <a:off x="5499376" y="2336006"/>
            <a:ext cx="2380208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0FF88"/>
                </a:solidFill>
              </a:rPr>
              <a:t>Messages Array</a:t>
            </a:r>
            <a:endParaRPr lang="en-US" sz="734" dirty="0"/>
          </a:p>
        </p:txBody>
      </p:sp>
      <p:sp>
        <p:nvSpPr>
          <p:cNvPr id="24" name="Text 19"/>
          <p:cNvSpPr/>
          <p:nvPr/>
        </p:nvSpPr>
        <p:spPr>
          <a:xfrm>
            <a:off x="5499376" y="2525316"/>
            <a:ext cx="238020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List of message dictionaries with </a:t>
            </a:r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FFD93D"/>
                </a:solidFill>
              </a:rPr>
              <a:t>role</a:t>
            </a:r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and </a:t>
            </a:r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FFD93D"/>
                </a:solidFill>
              </a:rPr>
              <a:t>content</a:t>
            </a:r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keys</a:t>
            </a:r>
            <a:endParaRPr lang="en-US" sz="674" dirty="0"/>
          </a:p>
        </p:txBody>
      </p:sp>
      <p:sp>
        <p:nvSpPr>
          <p:cNvPr id="25" name="Shape 20"/>
          <p:cNvSpPr/>
          <p:nvPr/>
        </p:nvSpPr>
        <p:spPr>
          <a:xfrm>
            <a:off x="5070751" y="2778919"/>
            <a:ext cx="3616021" cy="442913"/>
          </a:xfrm>
          <a:prstGeom prst="rect">
            <a:avLst/>
          </a:prstGeom>
          <a:solidFill>
            <a:srgbClr val="00FF88">
              <a:alpha val="5000"/>
            </a:srgbClr>
          </a:solidFill>
          <a:ln/>
        </p:spPr>
      </p:sp>
      <p:sp>
        <p:nvSpPr>
          <p:cNvPr id="26" name="Shape 21"/>
          <p:cNvSpPr/>
          <p:nvPr/>
        </p:nvSpPr>
        <p:spPr>
          <a:xfrm>
            <a:off x="5185051" y="2836069"/>
            <a:ext cx="228600" cy="228600"/>
          </a:xfrm>
          <a:prstGeom prst="rect">
            <a:avLst/>
          </a:prstGeom>
          <a:solidFill>
            <a:srgbClr val="00FF88">
              <a:alpha val="20000"/>
            </a:srgbClr>
          </a:solidFill>
          <a:ln/>
        </p:spPr>
      </p:sp>
      <p:sp>
        <p:nvSpPr>
          <p:cNvPr id="27" name="Text 22"/>
          <p:cNvSpPr/>
          <p:nvPr/>
        </p:nvSpPr>
        <p:spPr>
          <a:xfrm>
            <a:off x="5185051" y="2836069"/>
            <a:ext cx="22860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0FF88"/>
                </a:solidFill>
              </a:rPr>
              <a:t>4</a:t>
            </a:r>
            <a:endParaRPr lang="en-US" sz="784" dirty="0"/>
          </a:p>
        </p:txBody>
      </p:sp>
      <p:sp>
        <p:nvSpPr>
          <p:cNvPr id="28" name="Text 23"/>
          <p:cNvSpPr/>
          <p:nvPr/>
        </p:nvSpPr>
        <p:spPr>
          <a:xfrm>
            <a:off x="5499376" y="2836069"/>
            <a:ext cx="2923412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0FF88"/>
                </a:solidFill>
              </a:rPr>
              <a:t>Extract Response</a:t>
            </a:r>
            <a:endParaRPr lang="en-US" sz="734" dirty="0"/>
          </a:p>
        </p:txBody>
      </p:sp>
      <p:sp>
        <p:nvSpPr>
          <p:cNvPr id="29" name="Text 24"/>
          <p:cNvSpPr/>
          <p:nvPr/>
        </p:nvSpPr>
        <p:spPr>
          <a:xfrm>
            <a:off x="5499376" y="3025378"/>
            <a:ext cx="2923412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Navigate response object to get AI's text: </a:t>
            </a:r>
            <a:pPr algn="l" indent="0" marL="0">
              <a:lnSpc>
                <a:spcPts val="1100"/>
              </a:lnSpc>
              <a:buNone/>
            </a:pPr>
            <a:r>
              <a:rPr lang="en-US" sz="621" dirty="0">
                <a:solidFill>
                  <a:srgbClr val="FFD93D"/>
                </a:solidFill>
              </a:rPr>
              <a:t>choices[0].message.content</a:t>
            </a:r>
            <a:endParaRPr lang="en-US" sz="674" dirty="0"/>
          </a:p>
        </p:txBody>
      </p:sp>
      <p:sp>
        <p:nvSpPr>
          <p:cNvPr id="30" name="Shape 25"/>
          <p:cNvSpPr/>
          <p:nvPr/>
        </p:nvSpPr>
        <p:spPr>
          <a:xfrm>
            <a:off x="5070751" y="3307556"/>
            <a:ext cx="3616021" cy="686470"/>
          </a:xfrm>
          <a:prstGeom prst="rect">
            <a:avLst/>
          </a:prstGeom>
          <a:solidFill>
            <a:srgbClr val="FF6B9D">
              <a:alpha val="8000"/>
            </a:srgbClr>
          </a:solidFill>
          <a:ln/>
        </p:spPr>
      </p:sp>
      <p:pic>
        <p:nvPicPr>
          <p:cNvPr id="3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626" y="3421856"/>
            <a:ext cx="107156" cy="107156"/>
          </a:xfrm>
          <a:prstGeom prst="rect">
            <a:avLst/>
          </a:prstGeom>
        </p:spPr>
      </p:pic>
      <p:sp>
        <p:nvSpPr>
          <p:cNvPr id="32" name="Text 26"/>
          <p:cNvSpPr/>
          <p:nvPr/>
        </p:nvSpPr>
        <p:spPr>
          <a:xfrm>
            <a:off x="5377932" y="3400425"/>
            <a:ext cx="585732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FF6B9D"/>
                </a:solidFill>
              </a:rPr>
              <a:t>Important</a:t>
            </a:r>
            <a:endParaRPr lang="en-US" sz="734" dirty="0"/>
          </a:p>
        </p:txBody>
      </p:sp>
      <p:sp>
        <p:nvSpPr>
          <p:cNvPr id="33" name="Text 27"/>
          <p:cNvSpPr/>
          <p:nvPr/>
        </p:nvSpPr>
        <p:spPr>
          <a:xfrm>
            <a:off x="5213626" y="3611166"/>
            <a:ext cx="3330271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Replace </a:t>
            </a:r>
            <a:pPr algn="l" indent="0" marL="0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FFD93D"/>
                </a:solidFill>
              </a:rPr>
              <a:t>"your-api-key-here"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with your actual API key from OpenAI 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platform. Never commit this to GitHub!</a:t>
            </a:r>
            <a:endParaRPr lang="en-US" sz="674" dirty="0"/>
          </a:p>
        </p:txBody>
      </p:sp>
      <p:sp>
        <p:nvSpPr>
          <p:cNvPr id="34" name="Shape 28"/>
          <p:cNvSpPr/>
          <p:nvPr/>
        </p:nvSpPr>
        <p:spPr>
          <a:xfrm>
            <a:off x="5070751" y="4051176"/>
            <a:ext cx="3616021" cy="435769"/>
          </a:xfrm>
          <a:prstGeom prst="rect">
            <a:avLst/>
          </a:prstGeom>
          <a:solidFill>
            <a:srgbClr val="00FF88">
              <a:alpha val="5000"/>
            </a:srgbClr>
          </a:solidFill>
          <a:ln/>
        </p:spPr>
      </p:sp>
      <p:pic>
        <p:nvPicPr>
          <p:cNvPr id="3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5051" y="4133329"/>
            <a:ext cx="100013" cy="100013"/>
          </a:xfrm>
          <a:prstGeom prst="rect">
            <a:avLst/>
          </a:prstGeom>
        </p:spPr>
      </p:pic>
      <p:sp>
        <p:nvSpPr>
          <p:cNvPr id="36" name="Text 29"/>
          <p:cNvSpPr/>
          <p:nvPr/>
        </p:nvSpPr>
        <p:spPr>
          <a:xfrm>
            <a:off x="5342213" y="4115470"/>
            <a:ext cx="86662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0FF88"/>
                </a:solidFill>
              </a:rPr>
              <a:t>Expected Output</a:t>
            </a:r>
            <a:endParaRPr lang="en-US" sz="683" dirty="0"/>
          </a:p>
        </p:txBody>
      </p:sp>
      <p:sp>
        <p:nvSpPr>
          <p:cNvPr id="37" name="Text 30"/>
          <p:cNvSpPr/>
          <p:nvPr/>
        </p:nvSpPr>
        <p:spPr>
          <a:xfrm>
            <a:off x="5185051" y="4301207"/>
            <a:ext cx="338742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i="1" dirty="0">
                <a:solidFill>
                  <a:srgbClr val="E0E0E0"/>
                </a:solidFill>
              </a:rPr>
              <a:t>"An API (Application Programming Interface) is a set of rules..."</a:t>
            </a:r>
            <a:endParaRPr lang="en-US" sz="62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28625"/>
            <a:ext cx="82296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00FF88"/>
                </a:solidFill>
              </a:rPr>
              <a:t>12 // Understanding the Message Structure</a:t>
            </a:r>
            <a:endParaRPr lang="en-US" sz="1808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593" y="1021556"/>
            <a:ext cx="178594" cy="1428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928337" y="994767"/>
            <a:ext cx="152307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FF6B9D"/>
                </a:solidFill>
              </a:rPr>
              <a:t>Three Message Roles</a:t>
            </a:r>
            <a:endParaRPr lang="en-US" sz="987" dirty="0"/>
          </a:p>
        </p:txBody>
      </p:sp>
      <p:sp>
        <p:nvSpPr>
          <p:cNvPr id="6" name="Shape 2"/>
          <p:cNvSpPr/>
          <p:nvPr/>
        </p:nvSpPr>
        <p:spPr>
          <a:xfrm>
            <a:off x="457200" y="1285875"/>
            <a:ext cx="2628900" cy="1303734"/>
          </a:xfrm>
          <a:prstGeom prst="rect">
            <a:avLst/>
          </a:prstGeom>
          <a:solidFill>
            <a:srgbClr val="00FF88">
              <a:alpha val="5000"/>
            </a:srgbClr>
          </a:solidFill>
          <a:ln/>
        </p:spPr>
      </p:sp>
      <p:sp>
        <p:nvSpPr>
          <p:cNvPr id="7" name="Shape 3"/>
          <p:cNvSpPr/>
          <p:nvPr/>
        </p:nvSpPr>
        <p:spPr>
          <a:xfrm>
            <a:off x="1614488" y="1343025"/>
            <a:ext cx="314325" cy="314325"/>
          </a:xfrm>
          <a:prstGeom prst="rect">
            <a:avLst/>
          </a:prstGeom>
          <a:solidFill>
            <a:srgbClr val="00FF88">
              <a:alpha val="20000"/>
            </a:srgbClr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638" y="1400175"/>
            <a:ext cx="200025" cy="20002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526809" y="1737717"/>
            <a:ext cx="48968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FF88"/>
                </a:solidFill>
              </a:rPr>
              <a:t>SYSTEM</a:t>
            </a:r>
            <a:endParaRPr lang="en-US" sz="885" dirty="0"/>
          </a:p>
        </p:txBody>
      </p:sp>
      <p:sp>
        <p:nvSpPr>
          <p:cNvPr id="10" name="Text 5"/>
          <p:cNvSpPr/>
          <p:nvPr/>
        </p:nvSpPr>
        <p:spPr>
          <a:xfrm>
            <a:off x="600075" y="1964531"/>
            <a:ext cx="2343150" cy="2786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Sets AI behavior and personality. Always first </a:t>
            </a:r>
            <a:pPr algn="ctr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message.</a:t>
            </a:r>
            <a:endParaRPr lang="en-US" sz="674" dirty="0"/>
          </a:p>
        </p:txBody>
      </p:sp>
      <p:sp>
        <p:nvSpPr>
          <p:cNvPr id="11" name="Shape 6"/>
          <p:cNvSpPr/>
          <p:nvPr/>
        </p:nvSpPr>
        <p:spPr>
          <a:xfrm>
            <a:off x="600075" y="2300288"/>
            <a:ext cx="2343150" cy="203597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12" name="Text 7"/>
          <p:cNvSpPr/>
          <p:nvPr/>
        </p:nvSpPr>
        <p:spPr>
          <a:xfrm>
            <a:off x="1078623" y="2348508"/>
            <a:ext cx="1386027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568" i="1" dirty="0">
                <a:solidFill>
                  <a:srgbClr val="00FF88"/>
                </a:solidFill>
              </a:rPr>
              <a:t>"You are a helpful cybersecurity expert."</a:t>
            </a:r>
            <a:endParaRPr lang="en-US" sz="568" dirty="0"/>
          </a:p>
        </p:txBody>
      </p:sp>
      <p:sp>
        <p:nvSpPr>
          <p:cNvPr id="13" name="Shape 8"/>
          <p:cNvSpPr/>
          <p:nvPr/>
        </p:nvSpPr>
        <p:spPr>
          <a:xfrm>
            <a:off x="3257550" y="1285875"/>
            <a:ext cx="2628900" cy="1303734"/>
          </a:xfrm>
          <a:prstGeom prst="rect">
            <a:avLst/>
          </a:prstGeom>
          <a:solidFill>
            <a:srgbClr val="00FF88">
              <a:alpha val="5000"/>
            </a:srgbClr>
          </a:solidFill>
          <a:ln/>
        </p:spPr>
      </p:sp>
      <p:sp>
        <p:nvSpPr>
          <p:cNvPr id="14" name="Shape 9"/>
          <p:cNvSpPr/>
          <p:nvPr/>
        </p:nvSpPr>
        <p:spPr>
          <a:xfrm>
            <a:off x="4414838" y="1343025"/>
            <a:ext cx="314325" cy="314325"/>
          </a:xfrm>
          <a:prstGeom prst="rect">
            <a:avLst/>
          </a:prstGeom>
          <a:solidFill>
            <a:srgbClr val="FF6B9D">
              <a:alpha val="20000"/>
            </a:srgbClr>
          </a:solidFill>
          <a:ln/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4489" y="1400175"/>
            <a:ext cx="175022" cy="200025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400425" y="1728788"/>
            <a:ext cx="23431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FF6B9D"/>
                </a:solidFill>
              </a:rPr>
              <a:t>USER</a:t>
            </a:r>
            <a:endParaRPr lang="en-US" sz="885" dirty="0"/>
          </a:p>
        </p:txBody>
      </p:sp>
      <p:sp>
        <p:nvSpPr>
          <p:cNvPr id="17" name="Text 11"/>
          <p:cNvSpPr/>
          <p:nvPr/>
        </p:nvSpPr>
        <p:spPr>
          <a:xfrm>
            <a:off x="3400425" y="1964531"/>
            <a:ext cx="2343150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Your questions or prompts to the AI.</a:t>
            </a:r>
            <a:endParaRPr lang="en-US" sz="674" dirty="0"/>
          </a:p>
        </p:txBody>
      </p:sp>
      <p:sp>
        <p:nvSpPr>
          <p:cNvPr id="18" name="Shape 12"/>
          <p:cNvSpPr/>
          <p:nvPr/>
        </p:nvSpPr>
        <p:spPr>
          <a:xfrm>
            <a:off x="3400425" y="2160984"/>
            <a:ext cx="2343150" cy="203597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19" name="Text 13"/>
          <p:cNvSpPr/>
          <p:nvPr/>
        </p:nvSpPr>
        <p:spPr>
          <a:xfrm>
            <a:off x="3400425" y="2160984"/>
            <a:ext cx="2343150" cy="203597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568" i="1" dirty="0">
                <a:solidFill>
                  <a:srgbClr val="FF6B9D"/>
                </a:solidFill>
              </a:rPr>
              <a:t>"What is a DDoS attack?"</a:t>
            </a:r>
            <a:endParaRPr lang="en-US" sz="568" dirty="0"/>
          </a:p>
        </p:txBody>
      </p:sp>
      <p:sp>
        <p:nvSpPr>
          <p:cNvPr id="20" name="Shape 14"/>
          <p:cNvSpPr/>
          <p:nvPr/>
        </p:nvSpPr>
        <p:spPr>
          <a:xfrm>
            <a:off x="6057900" y="1285875"/>
            <a:ext cx="2628900" cy="1303734"/>
          </a:xfrm>
          <a:prstGeom prst="rect">
            <a:avLst/>
          </a:prstGeom>
          <a:solidFill>
            <a:srgbClr val="00FF88">
              <a:alpha val="5000"/>
            </a:srgbClr>
          </a:solidFill>
          <a:ln/>
        </p:spPr>
      </p:sp>
      <p:sp>
        <p:nvSpPr>
          <p:cNvPr id="21" name="Shape 15"/>
          <p:cNvSpPr/>
          <p:nvPr/>
        </p:nvSpPr>
        <p:spPr>
          <a:xfrm>
            <a:off x="7215188" y="1343025"/>
            <a:ext cx="314325" cy="314325"/>
          </a:xfrm>
          <a:prstGeom prst="rect">
            <a:avLst/>
          </a:prstGeom>
          <a:solidFill>
            <a:srgbClr val="FFD93D">
              <a:alpha val="20000"/>
            </a:srgbClr>
          </a:solidFill>
          <a:ln/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7334" y="1400175"/>
            <a:ext cx="250031" cy="200025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6200775" y="1728788"/>
            <a:ext cx="23431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FFD93D"/>
                </a:solidFill>
              </a:rPr>
              <a:t>ASSISTANT</a:t>
            </a:r>
            <a:endParaRPr lang="en-US" sz="885" dirty="0"/>
          </a:p>
        </p:txBody>
      </p:sp>
      <p:sp>
        <p:nvSpPr>
          <p:cNvPr id="24" name="Text 17"/>
          <p:cNvSpPr/>
          <p:nvPr/>
        </p:nvSpPr>
        <p:spPr>
          <a:xfrm>
            <a:off x="6200775" y="1964531"/>
            <a:ext cx="2343150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AI's responses to user messages.</a:t>
            </a:r>
            <a:endParaRPr lang="en-US" sz="674" dirty="0"/>
          </a:p>
        </p:txBody>
      </p:sp>
      <p:sp>
        <p:nvSpPr>
          <p:cNvPr id="25" name="Shape 18"/>
          <p:cNvSpPr/>
          <p:nvPr/>
        </p:nvSpPr>
        <p:spPr>
          <a:xfrm>
            <a:off x="6200775" y="2160984"/>
            <a:ext cx="2343150" cy="203597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26" name="Text 19"/>
          <p:cNvSpPr/>
          <p:nvPr/>
        </p:nvSpPr>
        <p:spPr>
          <a:xfrm>
            <a:off x="6200775" y="2160984"/>
            <a:ext cx="2343150" cy="203597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568" i="1" dirty="0">
                <a:solidFill>
                  <a:srgbClr val="FFD93D"/>
                </a:solidFill>
              </a:rPr>
              <a:t>"A DDoS attack is when..."</a:t>
            </a:r>
            <a:endParaRPr lang="en-US" sz="568" dirty="0"/>
          </a:p>
        </p:txBody>
      </p:sp>
      <p:pic>
        <p:nvPicPr>
          <p:cNvPr id="2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5064" y="2739628"/>
            <a:ext cx="178594" cy="142875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3690807" y="2712839"/>
            <a:ext cx="199812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FF6B9D"/>
                </a:solidFill>
              </a:rPr>
              <a:t>Conversation Flow Example</a:t>
            </a:r>
            <a:endParaRPr lang="en-US" sz="987" dirty="0"/>
          </a:p>
        </p:txBody>
      </p:sp>
      <p:pic>
        <p:nvPicPr>
          <p:cNvPr id="2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3032522"/>
            <a:ext cx="142875" cy="114300"/>
          </a:xfrm>
          <a:prstGeom prst="rect">
            <a:avLst/>
          </a:prstGeom>
        </p:spPr>
      </p:pic>
      <p:sp>
        <p:nvSpPr>
          <p:cNvPr id="30" name="Text 21"/>
          <p:cNvSpPr/>
          <p:nvPr/>
        </p:nvSpPr>
        <p:spPr>
          <a:xfrm>
            <a:off x="657225" y="3011091"/>
            <a:ext cx="149848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0FF88"/>
                </a:solidFill>
              </a:rPr>
              <a:t>Messages Array Structure</a:t>
            </a:r>
            <a:endParaRPr lang="en-US" sz="784" dirty="0"/>
          </a:p>
        </p:txBody>
      </p:sp>
      <p:sp>
        <p:nvSpPr>
          <p:cNvPr id="31" name="Shape 22"/>
          <p:cNvSpPr/>
          <p:nvPr/>
        </p:nvSpPr>
        <p:spPr>
          <a:xfrm>
            <a:off x="457200" y="3232547"/>
            <a:ext cx="4029075" cy="817931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32" name="Text 23"/>
          <p:cNvSpPr/>
          <p:nvPr/>
        </p:nvSpPr>
        <p:spPr>
          <a:xfrm>
            <a:off x="571500" y="3289697"/>
            <a:ext cx="3800475" cy="70363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[
</a:t>
            </a:r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 { </a:t>
            </a:r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FFD93D"/>
                </a:solidFill>
              </a:rPr>
              <a:t>"role"</a:t>
            </a:r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: </a:t>
            </a:r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00FF88"/>
                </a:solidFill>
              </a:rPr>
              <a:t>"system"</a:t>
            </a:r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, </a:t>
            </a:r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FFD93D"/>
                </a:solidFill>
              </a:rPr>
              <a:t>"content"</a:t>
            </a:r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: </a:t>
            </a:r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00FF88"/>
                </a:solidFill>
              </a:rPr>
              <a:t>"You are helpful."</a:t>
            </a:r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},
</a:t>
            </a:r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 { </a:t>
            </a:r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FFD93D"/>
                </a:solidFill>
              </a:rPr>
              <a:t>"role"</a:t>
            </a:r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: </a:t>
            </a:r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FF6B9D"/>
                </a:solidFill>
              </a:rPr>
              <a:t>"user"</a:t>
            </a:r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, </a:t>
            </a:r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FFD93D"/>
                </a:solidFill>
              </a:rPr>
              <a:t>"content"</a:t>
            </a:r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: </a:t>
            </a:r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FF6B9D"/>
                </a:solidFill>
              </a:rPr>
              <a:t>"What is Python?"</a:t>
            </a:r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},
</a:t>
            </a:r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 { </a:t>
            </a:r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FFD93D"/>
                </a:solidFill>
              </a:rPr>
              <a:t>"role"</a:t>
            </a:r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: </a:t>
            </a:r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FFD93D"/>
                </a:solidFill>
              </a:rPr>
              <a:t>"assistant"</a:t>
            </a:r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, </a:t>
            </a:r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FFD93D"/>
                </a:solidFill>
              </a:rPr>
              <a:t>"content"</a:t>
            </a:r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: </a:t>
            </a:r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FFD93D"/>
                </a:solidFill>
              </a:rPr>
              <a:t>"Python is a..."</a:t>
            </a:r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}
</a:t>
            </a:r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]</a:t>
            </a:r>
            <a:endParaRPr lang="en-US" sz="674" dirty="0"/>
          </a:p>
        </p:txBody>
      </p:sp>
      <p:pic>
        <p:nvPicPr>
          <p:cNvPr id="33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7725" y="3032522"/>
            <a:ext cx="85725" cy="114300"/>
          </a:xfrm>
          <a:prstGeom prst="rect">
            <a:avLst/>
          </a:prstGeom>
        </p:spPr>
      </p:pic>
      <p:sp>
        <p:nvSpPr>
          <p:cNvPr id="34" name="Text 24"/>
          <p:cNvSpPr/>
          <p:nvPr/>
        </p:nvSpPr>
        <p:spPr>
          <a:xfrm>
            <a:off x="4800600" y="3011091"/>
            <a:ext cx="78935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0FF88"/>
                </a:solidFill>
              </a:rPr>
              <a:t>Key Concepts</a:t>
            </a:r>
            <a:endParaRPr lang="en-US" sz="784" dirty="0"/>
          </a:p>
        </p:txBody>
      </p:sp>
      <p:sp>
        <p:nvSpPr>
          <p:cNvPr id="35" name="Shape 25"/>
          <p:cNvSpPr/>
          <p:nvPr/>
        </p:nvSpPr>
        <p:spPr>
          <a:xfrm>
            <a:off x="4657725" y="3232547"/>
            <a:ext cx="4029075" cy="1477305"/>
          </a:xfrm>
          <a:prstGeom prst="rect">
            <a:avLst/>
          </a:prstGeom>
          <a:solidFill>
            <a:srgbClr val="00FF88">
              <a:alpha val="5000"/>
            </a:srgbClr>
          </a:solidFill>
          <a:ln/>
        </p:spPr>
      </p:sp>
      <p:sp>
        <p:nvSpPr>
          <p:cNvPr id="36" name="Text 26"/>
          <p:cNvSpPr/>
          <p:nvPr/>
        </p:nvSpPr>
        <p:spPr>
          <a:xfrm>
            <a:off x="4772025" y="3303984"/>
            <a:ext cx="3800475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0FF88"/>
                </a:solidFill>
              </a:rPr>
              <a:t>1. Dictionary Format</a:t>
            </a:r>
            <a:endParaRPr lang="en-US" sz="734" dirty="0"/>
          </a:p>
        </p:txBody>
      </p:sp>
      <p:sp>
        <p:nvSpPr>
          <p:cNvPr id="37" name="Text 27"/>
          <p:cNvSpPr/>
          <p:nvPr/>
        </p:nvSpPr>
        <p:spPr>
          <a:xfrm>
            <a:off x="4772025" y="3464719"/>
            <a:ext cx="3800475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Each message is a Python dictionary with two keys: </a:t>
            </a:r>
            <a:pPr algn="l" indent="0" marL="0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FFD93D"/>
                </a:solidFill>
              </a:rPr>
              <a:t>"role"</a:t>
            </a:r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and </a:t>
            </a:r>
            <a:pPr algn="l" indent="0" marL="0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FFD93D"/>
                </a:solidFill>
              </a:rPr>
              <a:t>"content"</a:t>
            </a:r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.</a:t>
            </a:r>
            <a:endParaRPr lang="en-US" sz="674" dirty="0"/>
          </a:p>
        </p:txBody>
      </p:sp>
      <p:sp>
        <p:nvSpPr>
          <p:cNvPr id="38" name="Text 28"/>
          <p:cNvSpPr/>
          <p:nvPr/>
        </p:nvSpPr>
        <p:spPr>
          <a:xfrm>
            <a:off x="4772025" y="3651879"/>
            <a:ext cx="3800475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FF6B9D"/>
                </a:solidFill>
              </a:rPr>
              <a:t>2. Order Matters</a:t>
            </a:r>
            <a:endParaRPr lang="en-US" sz="734" dirty="0"/>
          </a:p>
        </p:txBody>
      </p:sp>
      <p:sp>
        <p:nvSpPr>
          <p:cNvPr id="39" name="Text 29"/>
          <p:cNvSpPr/>
          <p:nvPr/>
        </p:nvSpPr>
        <p:spPr>
          <a:xfrm>
            <a:off x="4772025" y="3812614"/>
            <a:ext cx="3800475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Messages are sent in order: system first, then alternating user/assistant.</a:t>
            </a:r>
            <a:endParaRPr lang="en-US" sz="674" dirty="0"/>
          </a:p>
        </p:txBody>
      </p:sp>
      <p:sp>
        <p:nvSpPr>
          <p:cNvPr id="40" name="Text 30"/>
          <p:cNvSpPr/>
          <p:nvPr/>
        </p:nvSpPr>
        <p:spPr>
          <a:xfrm>
            <a:off x="4772025" y="3999774"/>
            <a:ext cx="3800475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FFD93D"/>
                </a:solidFill>
              </a:rPr>
              <a:t>3. Conversation Context</a:t>
            </a:r>
            <a:endParaRPr lang="en-US" sz="734" dirty="0"/>
          </a:p>
        </p:txBody>
      </p:sp>
      <p:sp>
        <p:nvSpPr>
          <p:cNvPr id="41" name="Text 31"/>
          <p:cNvSpPr/>
          <p:nvPr/>
        </p:nvSpPr>
        <p:spPr>
          <a:xfrm>
            <a:off x="4772025" y="4160509"/>
            <a:ext cx="3800475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Include previous messages so the AI remembers context and flow.</a:t>
            </a:r>
            <a:endParaRPr lang="en-US" sz="674" dirty="0"/>
          </a:p>
        </p:txBody>
      </p:sp>
      <p:sp>
        <p:nvSpPr>
          <p:cNvPr id="42" name="Text 32"/>
          <p:cNvSpPr/>
          <p:nvPr/>
        </p:nvSpPr>
        <p:spPr>
          <a:xfrm>
            <a:off x="4772025" y="4347670"/>
            <a:ext cx="3800475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0FF88"/>
                </a:solidFill>
              </a:rPr>
              <a:t>4. System Role Optional</a:t>
            </a:r>
            <a:endParaRPr lang="en-US" sz="734" dirty="0"/>
          </a:p>
        </p:txBody>
      </p:sp>
      <p:sp>
        <p:nvSpPr>
          <p:cNvPr id="43" name="Text 33"/>
          <p:cNvSpPr/>
          <p:nvPr/>
        </p:nvSpPr>
        <p:spPr>
          <a:xfrm>
            <a:off x="4772025" y="4508404"/>
            <a:ext cx="3800475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The system message is optional but recommended to customize AI behavior.</a:t>
            </a:r>
            <a:endParaRPr lang="en-US" sz="674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28625"/>
            <a:ext cx="82296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00FF88"/>
                </a:solidFill>
              </a:rPr>
              <a:t>13 // Interactive Console Chat</a:t>
            </a:r>
            <a:endParaRPr lang="en-US" sz="1808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46559"/>
            <a:ext cx="160734" cy="1285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5084" y="1023342"/>
            <a:ext cx="104787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FF6B9D"/>
                </a:solidFill>
              </a:rPr>
              <a:t>console_chat.py</a:t>
            </a:r>
            <a:endParaRPr lang="en-US" sz="885" dirty="0"/>
          </a:p>
        </p:txBody>
      </p:sp>
      <p:sp>
        <p:nvSpPr>
          <p:cNvPr id="6" name="Shape 2"/>
          <p:cNvSpPr/>
          <p:nvPr/>
        </p:nvSpPr>
        <p:spPr>
          <a:xfrm>
            <a:off x="457200" y="1293019"/>
            <a:ext cx="4384951" cy="2811400"/>
          </a:xfrm>
          <a:prstGeom prst="rect">
            <a:avLst/>
          </a:prstGeom>
          <a:solidFill>
            <a:srgbClr val="000000">
              <a:alpha val="40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628650" y="1435894"/>
            <a:ext cx="4042051" cy="25256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from openai import OpenAI</a:t>
            </a:r>
            <a:endParaRPr lang="en-US" sz="674" dirty="0"/>
          </a:p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client = OpenAI(api_key="your-api-key-here")</a:t>
            </a:r>
            <a:endParaRPr lang="en-US" sz="674" dirty="0"/>
          </a:p>
          <a:p>
            <a:pPr algn="l" indent="0" marL="0">
              <a:lnSpc>
                <a:spcPts val="1200"/>
              </a:lnSpc>
              <a:buNone/>
            </a:pPr>
            <a:endParaRPr lang="en-US" sz="674" dirty="0"/>
          </a:p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print("ChatGPT Console Chat")</a:t>
            </a:r>
            <a:endParaRPr lang="en-US" sz="674" dirty="0"/>
          </a:p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print("Type 'quit' to exit\n")</a:t>
            </a:r>
            <a:endParaRPr lang="en-US" sz="674" dirty="0"/>
          </a:p>
          <a:p>
            <a:pPr algn="l" indent="0" marL="0">
              <a:lnSpc>
                <a:spcPts val="1200"/>
              </a:lnSpc>
              <a:buNone/>
            </a:pPr>
            <a:endParaRPr lang="en-US" sz="674" dirty="0"/>
          </a:p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while True:</a:t>
            </a:r>
            <a:endParaRPr lang="en-US" sz="674" dirty="0"/>
          </a:p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   user_input = input("You: ")</a:t>
            </a:r>
            <a:endParaRPr lang="en-US" sz="674" dirty="0"/>
          </a:p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   if user_input.lower() == "quit":</a:t>
            </a:r>
            <a:endParaRPr lang="en-US" sz="674" dirty="0"/>
          </a:p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       print("Goodbye!")</a:t>
            </a:r>
            <a:endParaRPr lang="en-US" sz="674" dirty="0"/>
          </a:p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       break</a:t>
            </a:r>
            <a:endParaRPr lang="en-US" sz="674" dirty="0"/>
          </a:p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   response = client.chat.completions.create(</a:t>
            </a:r>
            <a:endParaRPr lang="en-US" sz="674" dirty="0"/>
          </a:p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       model="gpt-4o",</a:t>
            </a:r>
            <a:endParaRPr lang="en-US" sz="674" dirty="0"/>
          </a:p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       messages=[{"role": "user", "content": user_input}]</a:t>
            </a:r>
            <a:endParaRPr lang="en-US" sz="674" dirty="0"/>
          </a:p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   )</a:t>
            </a:r>
            <a:endParaRPr lang="en-US" sz="674" dirty="0"/>
          </a:p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   answer = response.choices[0].message.content</a:t>
            </a:r>
            <a:endParaRPr lang="en-US" sz="674" dirty="0"/>
          </a:p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   print(f"AI: {answer}\n")</a:t>
            </a:r>
            <a:endParaRPr lang="en-US" sz="674" dirty="0"/>
          </a:p>
        </p:txBody>
      </p:sp>
      <p:sp>
        <p:nvSpPr>
          <p:cNvPr id="8" name="Shape 4"/>
          <p:cNvSpPr/>
          <p:nvPr/>
        </p:nvSpPr>
        <p:spPr>
          <a:xfrm>
            <a:off x="457200" y="4190144"/>
            <a:ext cx="4384951" cy="514350"/>
          </a:xfrm>
          <a:prstGeom prst="rect">
            <a:avLst/>
          </a:prstGeom>
          <a:solidFill>
            <a:srgbClr val="FFD93D">
              <a:alpha val="8000"/>
            </a:srgbClr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" y="4300872"/>
            <a:ext cx="112514" cy="10001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69739" y="4283013"/>
            <a:ext cx="75589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FFD93D"/>
                </a:solidFill>
              </a:rPr>
              <a:t>Run the script:</a:t>
            </a:r>
            <a:endParaRPr lang="en-US" sz="683" dirty="0"/>
          </a:p>
        </p:txBody>
      </p:sp>
      <p:sp>
        <p:nvSpPr>
          <p:cNvPr id="11" name="Text 6"/>
          <p:cNvSpPr/>
          <p:nvPr/>
        </p:nvSpPr>
        <p:spPr>
          <a:xfrm>
            <a:off x="600075" y="4468750"/>
            <a:ext cx="409920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$ python console_chat.py</a:t>
            </a:r>
            <a:endParaRPr lang="en-US" sz="727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0751" y="1046559"/>
            <a:ext cx="128588" cy="12858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256488" y="1023342"/>
            <a:ext cx="101033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FFD93D"/>
                </a:solidFill>
              </a:rPr>
              <a:t>Chat Loop Flow</a:t>
            </a:r>
            <a:endParaRPr lang="en-US" sz="885" dirty="0"/>
          </a:p>
        </p:txBody>
      </p:sp>
      <p:sp>
        <p:nvSpPr>
          <p:cNvPr id="14" name="Shape 8"/>
          <p:cNvSpPr/>
          <p:nvPr/>
        </p:nvSpPr>
        <p:spPr>
          <a:xfrm>
            <a:off x="5070751" y="1293019"/>
            <a:ext cx="3616021" cy="985838"/>
          </a:xfrm>
          <a:prstGeom prst="rect">
            <a:avLst/>
          </a:prstGeom>
          <a:solidFill>
            <a:srgbClr val="FFD93D">
              <a:alpha val="3000"/>
            </a:srgbClr>
          </a:solidFill>
          <a:ln/>
        </p:spPr>
      </p:sp>
      <p:sp>
        <p:nvSpPr>
          <p:cNvPr id="15" name="Text 9"/>
          <p:cNvSpPr/>
          <p:nvPr/>
        </p:nvSpPr>
        <p:spPr>
          <a:xfrm>
            <a:off x="5299351" y="1391245"/>
            <a:ext cx="1148190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00FF88"/>
                </a:solidFill>
              </a:rPr>
              <a:t>1. Wait for User Input</a:t>
            </a:r>
            <a:endParaRPr lang="en-US" sz="734" dirty="0"/>
          </a:p>
        </p:txBody>
      </p:sp>
      <p:sp>
        <p:nvSpPr>
          <p:cNvPr id="16" name="Text 10"/>
          <p:cNvSpPr/>
          <p:nvPr/>
        </p:nvSpPr>
        <p:spPr>
          <a:xfrm>
            <a:off x="6447541" y="1400175"/>
            <a:ext cx="120695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— Display prompt "You: "</a:t>
            </a:r>
            <a:endParaRPr lang="en-US" sz="727" dirty="0"/>
          </a:p>
        </p:txBody>
      </p:sp>
      <p:sp>
        <p:nvSpPr>
          <p:cNvPr id="17" name="Text 11"/>
          <p:cNvSpPr/>
          <p:nvPr/>
        </p:nvSpPr>
        <p:spPr>
          <a:xfrm>
            <a:off x="5299351" y="1605558"/>
            <a:ext cx="1255235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FF6B9D"/>
                </a:solidFill>
              </a:rPr>
              <a:t>2. Check Quit Condition</a:t>
            </a:r>
            <a:endParaRPr lang="en-US" sz="734" dirty="0"/>
          </a:p>
        </p:txBody>
      </p:sp>
      <p:sp>
        <p:nvSpPr>
          <p:cNvPr id="18" name="Text 12"/>
          <p:cNvSpPr/>
          <p:nvPr/>
        </p:nvSpPr>
        <p:spPr>
          <a:xfrm>
            <a:off x="6554586" y="1614488"/>
            <a:ext cx="106475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— If "quit" → exit loop</a:t>
            </a:r>
            <a:endParaRPr lang="en-US" sz="727" dirty="0"/>
          </a:p>
        </p:txBody>
      </p:sp>
      <p:sp>
        <p:nvSpPr>
          <p:cNvPr id="19" name="Text 13"/>
          <p:cNvSpPr/>
          <p:nvPr/>
        </p:nvSpPr>
        <p:spPr>
          <a:xfrm>
            <a:off x="5299351" y="1819870"/>
            <a:ext cx="1216447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FFD93D"/>
                </a:solidFill>
              </a:rPr>
              <a:t>3. Send to ChatGPT API</a:t>
            </a:r>
            <a:endParaRPr lang="en-US" sz="734" dirty="0"/>
          </a:p>
        </p:txBody>
      </p:sp>
      <p:sp>
        <p:nvSpPr>
          <p:cNvPr id="20" name="Text 14"/>
          <p:cNvSpPr/>
          <p:nvPr/>
        </p:nvSpPr>
        <p:spPr>
          <a:xfrm>
            <a:off x="6515798" y="1828800"/>
            <a:ext cx="150950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— Make API call with user input</a:t>
            </a:r>
            <a:endParaRPr lang="en-US" sz="727" dirty="0"/>
          </a:p>
        </p:txBody>
      </p:sp>
      <p:sp>
        <p:nvSpPr>
          <p:cNvPr id="21" name="Text 15"/>
          <p:cNvSpPr/>
          <p:nvPr/>
        </p:nvSpPr>
        <p:spPr>
          <a:xfrm>
            <a:off x="5299351" y="2034183"/>
            <a:ext cx="1190941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00FF88"/>
                </a:solidFill>
              </a:rPr>
              <a:t>4. Display AI Response</a:t>
            </a:r>
            <a:endParaRPr lang="en-US" sz="734" dirty="0"/>
          </a:p>
        </p:txBody>
      </p:sp>
      <p:sp>
        <p:nvSpPr>
          <p:cNvPr id="22" name="Text 16"/>
          <p:cNvSpPr/>
          <p:nvPr/>
        </p:nvSpPr>
        <p:spPr>
          <a:xfrm>
            <a:off x="6490292" y="2043113"/>
            <a:ext cx="104695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— Print "AI: {answer}"</a:t>
            </a:r>
            <a:endParaRPr lang="en-US" sz="727" dirty="0"/>
          </a:p>
        </p:txBody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0751" y="2425303"/>
            <a:ext cx="144661" cy="128588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5272562" y="2402086"/>
            <a:ext cx="85912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FF88"/>
                </a:solidFill>
              </a:rPr>
              <a:t>Key Features</a:t>
            </a:r>
            <a:endParaRPr lang="en-US" sz="885" dirty="0"/>
          </a:p>
        </p:txBody>
      </p:sp>
      <p:pic>
        <p:nvPicPr>
          <p:cNvPr id="2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0751" y="2705695"/>
            <a:ext cx="100013" cy="100013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5253921" y="2687836"/>
            <a:ext cx="125208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FFD93D"/>
                </a:solidFill>
              </a:rPr>
              <a:t>Continuous conversation</a:t>
            </a:r>
            <a:endParaRPr lang="en-US" sz="683" dirty="0"/>
          </a:p>
        </p:txBody>
      </p:sp>
      <p:sp>
        <p:nvSpPr>
          <p:cNvPr id="27" name="Text 19"/>
          <p:cNvSpPr/>
          <p:nvPr/>
        </p:nvSpPr>
        <p:spPr>
          <a:xfrm>
            <a:off x="6506003" y="2687836"/>
            <a:ext cx="72991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until user quits</a:t>
            </a:r>
            <a:endParaRPr lang="en-US" sz="727" dirty="0"/>
          </a:p>
        </p:txBody>
      </p:sp>
      <p:pic>
        <p:nvPicPr>
          <p:cNvPr id="2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0751" y="2947132"/>
            <a:ext cx="100013" cy="100013"/>
          </a:xfrm>
          <a:prstGeom prst="rect">
            <a:avLst/>
          </a:prstGeom>
        </p:spPr>
      </p:pic>
      <p:sp>
        <p:nvSpPr>
          <p:cNvPr id="29" name="Text 20"/>
          <p:cNvSpPr/>
          <p:nvPr/>
        </p:nvSpPr>
        <p:spPr>
          <a:xfrm>
            <a:off x="5253921" y="2929272"/>
            <a:ext cx="81650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FFD93D"/>
                </a:solidFill>
              </a:rPr>
              <a:t>Simple interface</a:t>
            </a:r>
            <a:endParaRPr lang="en-US" sz="683" dirty="0"/>
          </a:p>
        </p:txBody>
      </p:sp>
      <p:sp>
        <p:nvSpPr>
          <p:cNvPr id="30" name="Text 21"/>
          <p:cNvSpPr/>
          <p:nvPr/>
        </p:nvSpPr>
        <p:spPr>
          <a:xfrm>
            <a:off x="6070429" y="2929272"/>
            <a:ext cx="82641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with terminal I/O</a:t>
            </a:r>
            <a:endParaRPr lang="en-US" sz="727" dirty="0"/>
          </a:p>
        </p:txBody>
      </p:sp>
      <p:pic>
        <p:nvPicPr>
          <p:cNvPr id="31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0751" y="3188568"/>
            <a:ext cx="100013" cy="100013"/>
          </a:xfrm>
          <a:prstGeom prst="rect">
            <a:avLst/>
          </a:prstGeom>
        </p:spPr>
      </p:pic>
      <p:sp>
        <p:nvSpPr>
          <p:cNvPr id="32" name="Text 22"/>
          <p:cNvSpPr/>
          <p:nvPr/>
        </p:nvSpPr>
        <p:spPr>
          <a:xfrm>
            <a:off x="5253921" y="3170709"/>
            <a:ext cx="63649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FFD93D"/>
                </a:solidFill>
              </a:rPr>
              <a:t>Graceful exit</a:t>
            </a:r>
            <a:endParaRPr lang="en-US" sz="683" dirty="0"/>
          </a:p>
        </p:txBody>
      </p:sp>
      <p:sp>
        <p:nvSpPr>
          <p:cNvPr id="33" name="Text 23"/>
          <p:cNvSpPr/>
          <p:nvPr/>
        </p:nvSpPr>
        <p:spPr>
          <a:xfrm>
            <a:off x="5890413" y="3170709"/>
            <a:ext cx="94051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with quit command</a:t>
            </a:r>
            <a:endParaRPr lang="en-US" sz="727" dirty="0"/>
          </a:p>
        </p:txBody>
      </p:sp>
      <p:pic>
        <p:nvPicPr>
          <p:cNvPr id="34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0751" y="3430005"/>
            <a:ext cx="100013" cy="100013"/>
          </a:xfrm>
          <a:prstGeom prst="rect">
            <a:avLst/>
          </a:prstGeom>
        </p:spPr>
      </p:pic>
      <p:sp>
        <p:nvSpPr>
          <p:cNvPr id="35" name="Text 24"/>
          <p:cNvSpPr/>
          <p:nvPr/>
        </p:nvSpPr>
        <p:spPr>
          <a:xfrm>
            <a:off x="5253921" y="3412145"/>
            <a:ext cx="77439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FF6B9D"/>
                </a:solidFill>
              </a:rPr>
              <a:t>No memory yet</a:t>
            </a:r>
            <a:endParaRPr lang="en-US" sz="683" dirty="0"/>
          </a:p>
        </p:txBody>
      </p:sp>
      <p:sp>
        <p:nvSpPr>
          <p:cNvPr id="36" name="Text 25"/>
          <p:cNvSpPr/>
          <p:nvPr/>
        </p:nvSpPr>
        <p:spPr>
          <a:xfrm>
            <a:off x="6028320" y="3412145"/>
            <a:ext cx="147909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- each message is independent</a:t>
            </a:r>
            <a:endParaRPr lang="en-US" sz="727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28625"/>
            <a:ext cx="82296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00FF88"/>
                </a:solidFill>
              </a:rPr>
              <a:t>14 // Adding Conversation History</a:t>
            </a:r>
            <a:endParaRPr lang="en-US" sz="1808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55489"/>
            <a:ext cx="157163" cy="15716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1513" y="1025128"/>
            <a:ext cx="203276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090" b="1" dirty="0">
                <a:solidFill>
                  <a:srgbClr val="FF6B9D"/>
                </a:solidFill>
              </a:rPr>
              <a:t>The Problem: No Memory</a:t>
            </a:r>
            <a:endParaRPr lang="en-US" sz="1090" dirty="0"/>
          </a:p>
        </p:txBody>
      </p:sp>
      <p:sp>
        <p:nvSpPr>
          <p:cNvPr id="6" name="Shape 2"/>
          <p:cNvSpPr/>
          <p:nvPr/>
        </p:nvSpPr>
        <p:spPr>
          <a:xfrm>
            <a:off x="457200" y="1335881"/>
            <a:ext cx="3616021" cy="1507331"/>
          </a:xfrm>
          <a:prstGeom prst="rect">
            <a:avLst/>
          </a:prstGeom>
          <a:solidFill>
            <a:srgbClr val="FF6B9D">
              <a:alpha val="8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571500" y="1421606"/>
            <a:ext cx="338742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Without conversation history, AI forgets previous messages:</a:t>
            </a:r>
            <a:endParaRPr lang="en-US" sz="727" dirty="0"/>
          </a:p>
        </p:txBody>
      </p:sp>
      <p:sp>
        <p:nvSpPr>
          <p:cNvPr id="8" name="Shape 4"/>
          <p:cNvSpPr/>
          <p:nvPr/>
        </p:nvSpPr>
        <p:spPr>
          <a:xfrm>
            <a:off x="571500" y="1643063"/>
            <a:ext cx="3387421" cy="328613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657225" y="1685925"/>
            <a:ext cx="321597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FFD93D"/>
                </a:solidFill>
              </a:rPr>
              <a:t>You:</a:t>
            </a:r>
            <a:endParaRPr lang="en-US" sz="584" dirty="0"/>
          </a:p>
        </p:txBody>
      </p:sp>
      <p:sp>
        <p:nvSpPr>
          <p:cNvPr id="10" name="Text 6"/>
          <p:cNvSpPr/>
          <p:nvPr/>
        </p:nvSpPr>
        <p:spPr>
          <a:xfrm>
            <a:off x="657225" y="1843088"/>
            <a:ext cx="321597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My name is Alice</a:t>
            </a:r>
            <a:endParaRPr lang="en-US" sz="621" dirty="0"/>
          </a:p>
        </p:txBody>
      </p:sp>
      <p:sp>
        <p:nvSpPr>
          <p:cNvPr id="11" name="Shape 7"/>
          <p:cNvSpPr/>
          <p:nvPr/>
        </p:nvSpPr>
        <p:spPr>
          <a:xfrm>
            <a:off x="571500" y="2014538"/>
            <a:ext cx="3387421" cy="328613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657225" y="2057400"/>
            <a:ext cx="321597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FFD93D"/>
                </a:solidFill>
              </a:rPr>
              <a:t>You:</a:t>
            </a:r>
            <a:endParaRPr lang="en-US" sz="584" dirty="0"/>
          </a:p>
        </p:txBody>
      </p:sp>
      <p:sp>
        <p:nvSpPr>
          <p:cNvPr id="13" name="Text 9"/>
          <p:cNvSpPr/>
          <p:nvPr/>
        </p:nvSpPr>
        <p:spPr>
          <a:xfrm>
            <a:off x="657225" y="2214563"/>
            <a:ext cx="321597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What's my name?</a:t>
            </a:r>
            <a:endParaRPr lang="en-US" sz="621" dirty="0"/>
          </a:p>
        </p:txBody>
      </p:sp>
      <p:sp>
        <p:nvSpPr>
          <p:cNvPr id="14" name="Shape 10"/>
          <p:cNvSpPr/>
          <p:nvPr/>
        </p:nvSpPr>
        <p:spPr>
          <a:xfrm>
            <a:off x="571500" y="2386013"/>
            <a:ext cx="3387421" cy="328613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657225" y="2428875"/>
            <a:ext cx="321597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FF6B9D"/>
                </a:solidFill>
              </a:rPr>
              <a:t>AI:</a:t>
            </a:r>
            <a:endParaRPr lang="en-US" sz="584" dirty="0"/>
          </a:p>
        </p:txBody>
      </p:sp>
      <p:sp>
        <p:nvSpPr>
          <p:cNvPr id="16" name="Text 12"/>
          <p:cNvSpPr/>
          <p:nvPr/>
        </p:nvSpPr>
        <p:spPr>
          <a:xfrm>
            <a:off x="657225" y="2586038"/>
            <a:ext cx="321597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6B9D"/>
                </a:solidFill>
              </a:rPr>
              <a:t>I don't have information about your name. ❌</a:t>
            </a:r>
            <a:endParaRPr lang="en-US" sz="621" dirty="0"/>
          </a:p>
        </p:txBody>
      </p:sp>
      <p:sp>
        <p:nvSpPr>
          <p:cNvPr id="17" name="Shape 13"/>
          <p:cNvSpPr/>
          <p:nvPr/>
        </p:nvSpPr>
        <p:spPr>
          <a:xfrm>
            <a:off x="457200" y="2928938"/>
            <a:ext cx="3616021" cy="1308646"/>
          </a:xfrm>
          <a:prstGeom prst="rect">
            <a:avLst/>
          </a:prstGeom>
          <a:solidFill>
            <a:srgbClr val="00FF88">
              <a:alpha val="8000"/>
            </a:srgbClr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043238"/>
            <a:ext cx="114300" cy="114300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742950" y="3021806"/>
            <a:ext cx="107340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0FF88"/>
                </a:solidFill>
              </a:rPr>
              <a:t>Why This Happens</a:t>
            </a:r>
            <a:endParaRPr lang="en-US" sz="784" dirty="0"/>
          </a:p>
        </p:txBody>
      </p:sp>
      <p:sp>
        <p:nvSpPr>
          <p:cNvPr id="20" name="Text 15"/>
          <p:cNvSpPr/>
          <p:nvPr/>
        </p:nvSpPr>
        <p:spPr>
          <a:xfrm>
            <a:off x="571500" y="3243263"/>
            <a:ext cx="3387421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Each API call only sends the </a:t>
            </a:r>
            <a:pPr algn="l" indent="0" marL="0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FF6B9D"/>
                </a:solidFill>
              </a:rPr>
              <a:t>current message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, not previous ones. The AI has 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no context from earlier in the conversation.</a:t>
            </a:r>
            <a:endParaRPr lang="en-US" sz="674" dirty="0"/>
          </a:p>
        </p:txBody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654698"/>
            <a:ext cx="85725" cy="114300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14375" y="3633267"/>
            <a:ext cx="86961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0FF88"/>
                </a:solidFill>
              </a:rPr>
              <a:t>What We Need</a:t>
            </a:r>
            <a:endParaRPr lang="en-US" sz="784" dirty="0"/>
          </a:p>
        </p:txBody>
      </p:sp>
      <p:sp>
        <p:nvSpPr>
          <p:cNvPr id="23" name="Text 17"/>
          <p:cNvSpPr/>
          <p:nvPr/>
        </p:nvSpPr>
        <p:spPr>
          <a:xfrm>
            <a:off x="571500" y="3854723"/>
            <a:ext cx="3387421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Maintain a </a:t>
            </a:r>
            <a:pPr algn="l" indent="0" marL="0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00FF88"/>
                </a:solidFill>
              </a:rPr>
              <a:t>messages list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that includes </a:t>
            </a:r>
            <a:pPr algn="l" indent="0" marL="0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00FF88"/>
                </a:solidFill>
              </a:rPr>
              <a:t>all previous exchanges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(user + 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assistant messages) and send the entire history with each API call.</a:t>
            </a:r>
            <a:endParaRPr lang="en-US" sz="674" dirty="0"/>
          </a:p>
        </p:txBody>
      </p:sp>
      <p:pic>
        <p:nvPicPr>
          <p:cNvPr id="2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1821" y="1055489"/>
            <a:ext cx="157163" cy="157163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4516134" y="1025128"/>
            <a:ext cx="219290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090" b="1" dirty="0">
                <a:solidFill>
                  <a:srgbClr val="00FF88"/>
                </a:solidFill>
              </a:rPr>
              <a:t>The Solution: Messages List</a:t>
            </a:r>
            <a:endParaRPr lang="en-US" sz="1090" dirty="0"/>
          </a:p>
        </p:txBody>
      </p:sp>
      <p:pic>
        <p:nvPicPr>
          <p:cNvPr id="2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1821" y="1364456"/>
            <a:ext cx="133945" cy="107156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4492916" y="1343025"/>
            <a:ext cx="1125699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FFD93D"/>
                </a:solidFill>
              </a:rPr>
              <a:t>chat_with_history.py</a:t>
            </a:r>
            <a:endParaRPr lang="en-US" sz="734" dirty="0"/>
          </a:p>
        </p:txBody>
      </p:sp>
      <p:sp>
        <p:nvSpPr>
          <p:cNvPr id="28" name="Shape 20"/>
          <p:cNvSpPr/>
          <p:nvPr/>
        </p:nvSpPr>
        <p:spPr>
          <a:xfrm>
            <a:off x="4301821" y="1553766"/>
            <a:ext cx="4384951" cy="2428875"/>
          </a:xfrm>
          <a:prstGeom prst="rect">
            <a:avLst/>
          </a:prstGeom>
          <a:solidFill>
            <a:srgbClr val="000000">
              <a:alpha val="40000"/>
            </a:srgbClr>
          </a:solidFill>
          <a:ln/>
        </p:spPr>
      </p:sp>
      <p:sp>
        <p:nvSpPr>
          <p:cNvPr id="29" name="Text 21"/>
          <p:cNvSpPr/>
          <p:nvPr/>
        </p:nvSpPr>
        <p:spPr>
          <a:xfrm>
            <a:off x="4416121" y="1639491"/>
            <a:ext cx="4156351" cy="524563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FF6B9D"/>
                </a:solidFill>
              </a:rPr>
              <a:t>from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openai 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FF6B9D"/>
                </a:solidFill>
              </a:rPr>
              <a:t>import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OpenAI
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client = 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00FF88"/>
                </a:solidFill>
              </a:rPr>
              <a:t>OpenAI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(api_key=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FFD93D"/>
                </a:solidFill>
              </a:rPr>
              <a:t>"your-api-key-here"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)
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888888"/>
                </a:solidFill>
              </a:rPr>
              <a:t># Initialize messages list with system message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messages = [
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   {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FFD93D"/>
                </a:solidFill>
              </a:rPr>
              <a:t>"role"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: 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FFD93D"/>
                </a:solidFill>
              </a:rPr>
              <a:t>"system"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, 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FFD93D"/>
                </a:solidFill>
              </a:rPr>
              <a:t>"content"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: 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FFD93D"/>
                </a:solidFill>
              </a:rPr>
              <a:t>"You are a helpful assistant."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}
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]
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00FF88"/>
                </a:solidFill>
              </a:rPr>
              <a:t>print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(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FFD93D"/>
                </a:solidFill>
              </a:rPr>
              <a:t>"ChatGPT with Memory. Type 'quit' to exit.\n"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)
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FF6B9D"/>
                </a:solidFill>
              </a:rPr>
              <a:t>while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FF6B9D"/>
                </a:solidFill>
              </a:rPr>
              <a:t>True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:
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   user_input = 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00FF88"/>
                </a:solidFill>
              </a:rPr>
              <a:t>input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(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FFD93D"/>
                </a:solidFill>
              </a:rPr>
              <a:t>"You: "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)
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   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FF6B9D"/>
                </a:solidFill>
              </a:rPr>
              <a:t>if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user_input.lower() == 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FFD93D"/>
                </a:solidFill>
              </a:rPr>
              <a:t>"quit"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:
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       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FF6B9D"/>
                </a:solidFill>
              </a:rPr>
              <a:t>break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888888"/>
                </a:solidFill>
              </a:rPr>
              <a:t># Add user message to history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   messages.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00FF88"/>
                </a:solidFill>
              </a:rPr>
              <a:t>append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({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FFD93D"/>
                </a:solidFill>
              </a:rPr>
              <a:t>"role"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: 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FFD93D"/>
                </a:solidFill>
              </a:rPr>
              <a:t>"user"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, 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FFD93D"/>
                </a:solidFill>
              </a:rPr>
              <a:t>"content"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: user_input})
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   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888888"/>
                </a:solidFill>
              </a:rPr>
              <a:t># Send ALL messages (entire conversation)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   response = client.chat.completions.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00FF88"/>
                </a:solidFill>
              </a:rPr>
              <a:t>create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(
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       model=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FFD93D"/>
                </a:solidFill>
              </a:rPr>
              <a:t>"gpt-4o"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,
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       messages=messages  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888888"/>
                </a:solidFill>
              </a:rPr>
              <a:t># Send full history!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   )
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   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888888"/>
                </a:solidFill>
              </a:rPr>
              <a:t># Extract AI response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   ai_message = response.choices[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FFD93D"/>
                </a:solidFill>
              </a:rPr>
              <a:t>0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].message.content
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   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888888"/>
                </a:solidFill>
              </a:rPr>
              <a:t># Add AI response to history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   messages.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00FF88"/>
                </a:solidFill>
              </a:rPr>
              <a:t>append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({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FFD93D"/>
                </a:solidFill>
              </a:rPr>
              <a:t>"role"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: 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FFD93D"/>
                </a:solidFill>
              </a:rPr>
              <a:t>"assistant"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, 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FFD93D"/>
                </a:solidFill>
              </a:rPr>
              <a:t>"content"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: ai_message})
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   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00FF88"/>
                </a:solidFill>
              </a:rPr>
              <a:t>print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(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FFD93D"/>
                </a:solidFill>
              </a:rPr>
              <a:t>f"AI: 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{ai_message}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FFD93D"/>
                </a:solidFill>
              </a:rPr>
              <a:t>\n"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)</a:t>
            </a:r>
            <a:endParaRPr lang="en-US" sz="674" dirty="0"/>
          </a:p>
        </p:txBody>
      </p:sp>
      <p:sp>
        <p:nvSpPr>
          <p:cNvPr id="30" name="Shape 22"/>
          <p:cNvSpPr/>
          <p:nvPr/>
        </p:nvSpPr>
        <p:spPr>
          <a:xfrm>
            <a:off x="4301821" y="4054078"/>
            <a:ext cx="4384951" cy="586457"/>
          </a:xfrm>
          <a:prstGeom prst="rect">
            <a:avLst/>
          </a:prstGeom>
          <a:solidFill>
            <a:srgbClr val="00FF88">
              <a:alpha val="5000"/>
            </a:srgbClr>
          </a:solidFill>
          <a:ln/>
        </p:spPr>
      </p:sp>
      <p:pic>
        <p:nvPicPr>
          <p:cNvPr id="31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1834" y="4154091"/>
            <a:ext cx="121444" cy="107156"/>
          </a:xfrm>
          <a:prstGeom prst="rect">
            <a:avLst/>
          </a:prstGeom>
        </p:spPr>
      </p:pic>
      <p:sp>
        <p:nvSpPr>
          <p:cNvPr id="32" name="Text 23"/>
          <p:cNvSpPr/>
          <p:nvPr/>
        </p:nvSpPr>
        <p:spPr>
          <a:xfrm>
            <a:off x="4580427" y="4132659"/>
            <a:ext cx="707231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0FF88"/>
                </a:solidFill>
              </a:rPr>
              <a:t>Key Changes</a:t>
            </a:r>
            <a:endParaRPr lang="en-US" sz="734" dirty="0"/>
          </a:p>
        </p:txBody>
      </p:sp>
      <p:sp>
        <p:nvSpPr>
          <p:cNvPr id="33" name="Text 24"/>
          <p:cNvSpPr/>
          <p:nvPr/>
        </p:nvSpPr>
        <p:spPr>
          <a:xfrm>
            <a:off x="4401834" y="4343400"/>
            <a:ext cx="4184926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FFD93D"/>
                </a:solidFill>
              </a:rPr>
              <a:t>1.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Initialize 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00FF88"/>
                </a:solidFill>
              </a:rPr>
              <a:t>messages = []</a:t>
            </a:r>
            <a:pPr algn="l" indent="0" marL="0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E0E0E0"/>
                </a:solidFill>
              </a:rPr>
              <a:t>before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the loop • </a:t>
            </a:r>
            <a:pPr algn="l" indent="0" marL="0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FFD93D"/>
                </a:solidFill>
              </a:rPr>
              <a:t>2.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00FF88"/>
                </a:solidFill>
              </a:rPr>
              <a:t>append()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user message • </a:t>
            </a:r>
            <a:pPr algn="l" indent="0" marL="0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FFD93D"/>
                </a:solidFill>
              </a:rPr>
              <a:t>3.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Send </a:t>
            </a:r>
            <a:pPr algn="l" indent="0" marL="0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E0E0E0"/>
                </a:solidFill>
              </a:rPr>
              <a:t>entire messages list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to API • </a:t>
            </a:r>
            <a:pPr algn="l" indent="0" marL="0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FFD93D"/>
                </a:solidFill>
              </a:rPr>
              <a:t>4.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00FF88"/>
                </a:solidFill>
              </a:rPr>
              <a:t>append()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AI response</a:t>
            </a:r>
            <a:endParaRPr lang="en-US" sz="634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28625"/>
            <a:ext cx="82296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00FF88"/>
                </a:solidFill>
              </a:rPr>
              <a:t>14 // Secure API Key Storage</a:t>
            </a:r>
            <a:endParaRPr lang="en-US" sz="1808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55489"/>
            <a:ext cx="157163" cy="15716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1513" y="1025128"/>
            <a:ext cx="243445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090" b="1" dirty="0">
                <a:solidFill>
                  <a:srgbClr val="FF6B9D"/>
                </a:solidFill>
              </a:rPr>
              <a:t>WRONG WAY - Hardcoded Keys</a:t>
            </a:r>
            <a:endParaRPr lang="en-US" sz="1090" dirty="0"/>
          </a:p>
        </p:txBody>
      </p:sp>
      <p:sp>
        <p:nvSpPr>
          <p:cNvPr id="6" name="Shape 2"/>
          <p:cNvSpPr/>
          <p:nvPr/>
        </p:nvSpPr>
        <p:spPr>
          <a:xfrm>
            <a:off x="457200" y="1335881"/>
            <a:ext cx="3616021" cy="592150"/>
          </a:xfrm>
          <a:prstGeom prst="rect">
            <a:avLst/>
          </a:prstGeom>
          <a:solidFill>
            <a:srgbClr val="000000">
              <a:alpha val="40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600075" y="1393031"/>
            <a:ext cx="3330271" cy="4778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FF6B9D"/>
                </a:solidFill>
              </a:rPr>
              <a:t>from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openai 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FF6B9D"/>
                </a:solidFill>
              </a:rPr>
              <a:t>import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OpenAI
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888888"/>
                </a:solidFill>
              </a:rPr>
              <a:t># ❌ NEVER DO THIS!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client = 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00FF88"/>
                </a:solidFill>
              </a:rPr>
              <a:t>OpenAI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(api_key=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FFD93D"/>
                </a:solidFill>
              </a:rPr>
              <a:t>"sk-abc123xyz..."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)</a:t>
            </a:r>
            <a:endParaRPr lang="en-US" sz="674" dirty="0"/>
          </a:p>
        </p:txBody>
      </p:sp>
      <p:sp>
        <p:nvSpPr>
          <p:cNvPr id="8" name="Shape 4"/>
          <p:cNvSpPr/>
          <p:nvPr/>
        </p:nvSpPr>
        <p:spPr>
          <a:xfrm>
            <a:off x="457200" y="1999469"/>
            <a:ext cx="3616021" cy="874328"/>
          </a:xfrm>
          <a:prstGeom prst="rect">
            <a:avLst/>
          </a:prstGeom>
          <a:solidFill>
            <a:srgbClr val="FF6B9D">
              <a:alpha val="10000"/>
            </a:srgbClr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2085194"/>
            <a:ext cx="114300" cy="1143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2950" y="2063762"/>
            <a:ext cx="81999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6B9D"/>
                </a:solidFill>
              </a:rPr>
              <a:t>Security Risks</a:t>
            </a:r>
            <a:endParaRPr lang="en-US" sz="784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2313794"/>
            <a:ext cx="92869" cy="9286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21519" y="2295934"/>
            <a:ext cx="1047759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Exposed in source code</a:t>
            </a:r>
            <a:endParaRPr lang="en-US" sz="674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2505224"/>
            <a:ext cx="92869" cy="9286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21519" y="2487364"/>
            <a:ext cx="885881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Visible in Git history</a:t>
            </a:r>
            <a:endParaRPr lang="en-US" sz="674" dirty="0"/>
          </a:p>
        </p:txBody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2696654"/>
            <a:ext cx="92869" cy="92869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721519" y="2678795"/>
            <a:ext cx="1213824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Anyone can steal and use it</a:t>
            </a:r>
            <a:endParaRPr lang="en-US" sz="674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1821" y="1055489"/>
            <a:ext cx="157163" cy="157163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4516134" y="1025128"/>
            <a:ext cx="210174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090" b="1" dirty="0">
                <a:solidFill>
                  <a:srgbClr val="00FF88"/>
                </a:solidFill>
              </a:rPr>
              <a:t>RIGHT WAY - Use .env Files</a:t>
            </a:r>
            <a:endParaRPr lang="en-US" sz="1090" dirty="0"/>
          </a:p>
        </p:txBody>
      </p:sp>
      <p:sp>
        <p:nvSpPr>
          <p:cNvPr id="19" name="Shape 10"/>
          <p:cNvSpPr/>
          <p:nvPr/>
        </p:nvSpPr>
        <p:spPr>
          <a:xfrm>
            <a:off x="4301821" y="1335881"/>
            <a:ext cx="4384951" cy="750763"/>
          </a:xfrm>
          <a:prstGeom prst="rect">
            <a:avLst/>
          </a:prstGeom>
          <a:solidFill>
            <a:srgbClr val="00FF88">
              <a:alpha val="5000"/>
            </a:srgbClr>
          </a:solidFill>
          <a:ln/>
        </p:spPr>
      </p:sp>
      <p:sp>
        <p:nvSpPr>
          <p:cNvPr id="20" name="Text 11"/>
          <p:cNvSpPr/>
          <p:nvPr/>
        </p:nvSpPr>
        <p:spPr>
          <a:xfrm>
            <a:off x="4416121" y="1393031"/>
            <a:ext cx="4156351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0FF88"/>
                </a:solidFill>
              </a:rPr>
              <a:t>1</a:t>
            </a:r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0FF88"/>
                </a:solidFill>
              </a:rPr>
              <a:t> Create .env file</a:t>
            </a:r>
            <a:endParaRPr lang="en-US" sz="734" dirty="0"/>
          </a:p>
        </p:txBody>
      </p:sp>
      <p:sp>
        <p:nvSpPr>
          <p:cNvPr id="21" name="Shape 12"/>
          <p:cNvSpPr/>
          <p:nvPr/>
        </p:nvSpPr>
        <p:spPr>
          <a:xfrm>
            <a:off x="4416121" y="1596628"/>
            <a:ext cx="4156351" cy="432867"/>
          </a:xfrm>
          <a:prstGeom prst="rect">
            <a:avLst/>
          </a:prstGeom>
          <a:solidFill>
            <a:srgbClr val="000000">
              <a:alpha val="40000"/>
            </a:srgbClr>
          </a:solidFill>
          <a:ln/>
        </p:spPr>
      </p:sp>
      <p:sp>
        <p:nvSpPr>
          <p:cNvPr id="22" name="Text 13"/>
          <p:cNvSpPr/>
          <p:nvPr/>
        </p:nvSpPr>
        <p:spPr>
          <a:xfrm>
            <a:off x="4558996" y="1653778"/>
            <a:ext cx="3870601" cy="3185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888888"/>
                </a:solidFill>
              </a:rPr>
              <a:t># .env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FFD93D"/>
                </a:solidFill>
              </a:rPr>
              <a:t>OPENAI_API_KEY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=sk-abc123xyz...</a:t>
            </a:r>
            <a:endParaRPr lang="en-US" sz="674" dirty="0"/>
          </a:p>
        </p:txBody>
      </p:sp>
      <p:sp>
        <p:nvSpPr>
          <p:cNvPr id="23" name="Shape 14"/>
          <p:cNvSpPr/>
          <p:nvPr/>
        </p:nvSpPr>
        <p:spPr>
          <a:xfrm>
            <a:off x="4301821" y="2158082"/>
            <a:ext cx="4384951" cy="1070781"/>
          </a:xfrm>
          <a:prstGeom prst="rect">
            <a:avLst/>
          </a:prstGeom>
          <a:solidFill>
            <a:srgbClr val="00FF88">
              <a:alpha val="5000"/>
            </a:srgbClr>
          </a:solidFill>
          <a:ln/>
        </p:spPr>
      </p:sp>
      <p:sp>
        <p:nvSpPr>
          <p:cNvPr id="24" name="Text 15"/>
          <p:cNvSpPr/>
          <p:nvPr/>
        </p:nvSpPr>
        <p:spPr>
          <a:xfrm>
            <a:off x="4416121" y="2215232"/>
            <a:ext cx="4156351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0FF88"/>
                </a:solidFill>
              </a:rPr>
              <a:t>2</a:t>
            </a:r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0FF88"/>
                </a:solidFill>
              </a:rPr>
              <a:t> Install python-dotenv &amp; load key</a:t>
            </a:r>
            <a:endParaRPr lang="en-US" sz="734" dirty="0"/>
          </a:p>
        </p:txBody>
      </p:sp>
      <p:sp>
        <p:nvSpPr>
          <p:cNvPr id="25" name="Shape 16"/>
          <p:cNvSpPr/>
          <p:nvPr/>
        </p:nvSpPr>
        <p:spPr>
          <a:xfrm>
            <a:off x="4416121" y="2418829"/>
            <a:ext cx="4156351" cy="262868"/>
          </a:xfrm>
          <a:prstGeom prst="rect">
            <a:avLst/>
          </a:prstGeom>
          <a:solidFill>
            <a:srgbClr val="000000">
              <a:alpha val="40000"/>
            </a:srgbClr>
          </a:solidFill>
          <a:ln/>
        </p:spPr>
      </p:sp>
      <p:sp>
        <p:nvSpPr>
          <p:cNvPr id="26" name="Text 17"/>
          <p:cNvSpPr/>
          <p:nvPr/>
        </p:nvSpPr>
        <p:spPr>
          <a:xfrm>
            <a:off x="4558996" y="2475979"/>
            <a:ext cx="3870601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$ pip install python-dotenv</a:t>
            </a:r>
            <a:endParaRPr lang="en-US" sz="674" dirty="0"/>
          </a:p>
        </p:txBody>
      </p:sp>
      <p:sp>
        <p:nvSpPr>
          <p:cNvPr id="27" name="Shape 18"/>
          <p:cNvSpPr/>
          <p:nvPr/>
        </p:nvSpPr>
        <p:spPr>
          <a:xfrm>
            <a:off x="4416121" y="2738847"/>
            <a:ext cx="4156351" cy="432867"/>
          </a:xfrm>
          <a:prstGeom prst="rect">
            <a:avLst/>
          </a:prstGeom>
          <a:solidFill>
            <a:srgbClr val="000000">
              <a:alpha val="40000"/>
            </a:srgbClr>
          </a:solidFill>
          <a:ln/>
        </p:spPr>
      </p:sp>
      <p:sp>
        <p:nvSpPr>
          <p:cNvPr id="28" name="Text 19"/>
          <p:cNvSpPr/>
          <p:nvPr/>
        </p:nvSpPr>
        <p:spPr>
          <a:xfrm>
            <a:off x="4558996" y="2795997"/>
            <a:ext cx="3870601" cy="3185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FF6B9D"/>
                </a:solidFill>
              </a:rPr>
              <a:t>from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openai 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FF6B9D"/>
                </a:solidFill>
              </a:rPr>
              <a:t>import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OpenAI; 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FF6B9D"/>
                </a:solidFill>
              </a:rPr>
              <a:t>from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dotenv 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FF6B9D"/>
                </a:solidFill>
              </a:rPr>
              <a:t>import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load_dotenv; 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FF6B9D"/>
                </a:solidFill>
              </a:rPr>
              <a:t>import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os
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00FF88"/>
                </a:solidFill>
              </a:rPr>
              <a:t>load_dotenv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(); client = 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00FF88"/>
                </a:solidFill>
              </a:rPr>
              <a:t>OpenAI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(api_key=os.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00FF88"/>
                </a:solidFill>
              </a:rPr>
              <a:t>getenv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(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FFD93D"/>
                </a:solidFill>
              </a:rPr>
              <a:t>"OPENAI_API_KEY"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))</a:t>
            </a:r>
            <a:endParaRPr lang="en-US" sz="674" dirty="0"/>
          </a:p>
        </p:txBody>
      </p:sp>
      <p:sp>
        <p:nvSpPr>
          <p:cNvPr id="29" name="Shape 20"/>
          <p:cNvSpPr/>
          <p:nvPr/>
        </p:nvSpPr>
        <p:spPr>
          <a:xfrm>
            <a:off x="4301821" y="3300301"/>
            <a:ext cx="4384951" cy="580765"/>
          </a:xfrm>
          <a:prstGeom prst="rect">
            <a:avLst/>
          </a:prstGeom>
          <a:solidFill>
            <a:srgbClr val="00FF88">
              <a:alpha val="5000"/>
            </a:srgbClr>
          </a:solidFill>
          <a:ln/>
        </p:spPr>
      </p:sp>
      <p:sp>
        <p:nvSpPr>
          <p:cNvPr id="30" name="Text 21"/>
          <p:cNvSpPr/>
          <p:nvPr/>
        </p:nvSpPr>
        <p:spPr>
          <a:xfrm>
            <a:off x="4416121" y="3357451"/>
            <a:ext cx="4156351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0FF88"/>
                </a:solidFill>
              </a:rPr>
              <a:t>3</a:t>
            </a:r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0FF88"/>
                </a:solidFill>
              </a:rPr>
              <a:t> Add to .gitignore</a:t>
            </a:r>
            <a:endParaRPr lang="en-US" sz="734" dirty="0"/>
          </a:p>
        </p:txBody>
      </p:sp>
      <p:sp>
        <p:nvSpPr>
          <p:cNvPr id="31" name="Shape 22"/>
          <p:cNvSpPr/>
          <p:nvPr/>
        </p:nvSpPr>
        <p:spPr>
          <a:xfrm>
            <a:off x="4416121" y="3561048"/>
            <a:ext cx="4156351" cy="262868"/>
          </a:xfrm>
          <a:prstGeom prst="rect">
            <a:avLst/>
          </a:prstGeom>
          <a:solidFill>
            <a:srgbClr val="000000">
              <a:alpha val="40000"/>
            </a:srgbClr>
          </a:solidFill>
          <a:ln/>
        </p:spPr>
      </p:sp>
      <p:sp>
        <p:nvSpPr>
          <p:cNvPr id="32" name="Text 23"/>
          <p:cNvSpPr/>
          <p:nvPr/>
        </p:nvSpPr>
        <p:spPr>
          <a:xfrm>
            <a:off x="4558996" y="3618198"/>
            <a:ext cx="3870601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.env</a:t>
            </a:r>
            <a:endParaRPr lang="en-US" sz="674" dirty="0"/>
          </a:p>
        </p:txBody>
      </p:sp>
      <p:sp>
        <p:nvSpPr>
          <p:cNvPr id="33" name="Shape 24"/>
          <p:cNvSpPr/>
          <p:nvPr/>
        </p:nvSpPr>
        <p:spPr>
          <a:xfrm>
            <a:off x="4301821" y="3952503"/>
            <a:ext cx="4384951" cy="804370"/>
          </a:xfrm>
          <a:prstGeom prst="rect">
            <a:avLst/>
          </a:prstGeom>
          <a:solidFill>
            <a:srgbClr val="00FF88">
              <a:alpha val="8000"/>
            </a:srgbClr>
          </a:solidFill>
          <a:ln/>
        </p:spPr>
      </p:sp>
      <p:pic>
        <p:nvPicPr>
          <p:cNvPr id="34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6121" y="4034656"/>
            <a:ext cx="100013" cy="100013"/>
          </a:xfrm>
          <a:prstGeom prst="rect">
            <a:avLst/>
          </a:prstGeom>
        </p:spPr>
      </p:pic>
      <p:sp>
        <p:nvSpPr>
          <p:cNvPr id="35" name="Text 25"/>
          <p:cNvSpPr/>
          <p:nvPr/>
        </p:nvSpPr>
        <p:spPr>
          <a:xfrm>
            <a:off x="4573284" y="4016797"/>
            <a:ext cx="81491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0FF88"/>
                </a:solidFill>
              </a:rPr>
              <a:t>Why This Works</a:t>
            </a:r>
            <a:endParaRPr lang="en-US" sz="683" dirty="0"/>
          </a:p>
        </p:txBody>
      </p:sp>
      <p:pic>
        <p:nvPicPr>
          <p:cNvPr id="36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6121" y="4225751"/>
            <a:ext cx="85725" cy="85725"/>
          </a:xfrm>
          <a:prstGeom prst="rect">
            <a:avLst/>
          </a:prstGeom>
        </p:spPr>
      </p:pic>
      <p:sp>
        <p:nvSpPr>
          <p:cNvPr id="37" name="Text 26"/>
          <p:cNvSpPr/>
          <p:nvPr/>
        </p:nvSpPr>
        <p:spPr>
          <a:xfrm>
            <a:off x="4544709" y="4211464"/>
            <a:ext cx="121267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API key stored in separate file</a:t>
            </a:r>
            <a:endParaRPr lang="en-US" sz="621" dirty="0"/>
          </a:p>
        </p:txBody>
      </p:sp>
      <p:pic>
        <p:nvPicPr>
          <p:cNvPr id="38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16121" y="4405768"/>
            <a:ext cx="85725" cy="85725"/>
          </a:xfrm>
          <a:prstGeom prst="rect">
            <a:avLst/>
          </a:prstGeom>
        </p:spPr>
      </p:pic>
      <p:sp>
        <p:nvSpPr>
          <p:cNvPr id="39" name="Text 27"/>
          <p:cNvSpPr/>
          <p:nvPr/>
        </p:nvSpPr>
        <p:spPr>
          <a:xfrm>
            <a:off x="4544709" y="4391481"/>
            <a:ext cx="1287270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.env file never committed to Git</a:t>
            </a:r>
            <a:endParaRPr lang="en-US" sz="621" dirty="0"/>
          </a:p>
        </p:txBody>
      </p:sp>
      <p:pic>
        <p:nvPicPr>
          <p:cNvPr id="40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6121" y="4585785"/>
            <a:ext cx="85725" cy="85725"/>
          </a:xfrm>
          <a:prstGeom prst="rect">
            <a:avLst/>
          </a:prstGeom>
        </p:spPr>
      </p:pic>
      <p:sp>
        <p:nvSpPr>
          <p:cNvPr id="41" name="Text 28"/>
          <p:cNvSpPr/>
          <p:nvPr/>
        </p:nvSpPr>
        <p:spPr>
          <a:xfrm>
            <a:off x="4544709" y="4571498"/>
            <a:ext cx="1095142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Safe to share code publicly</a:t>
            </a:r>
            <a:endParaRPr lang="en-US" sz="621" dirty="0"/>
          </a:p>
        </p:txBody>
      </p:sp>
      <p:sp>
        <p:nvSpPr>
          <p:cNvPr id="42" name="Shape 29"/>
          <p:cNvSpPr/>
          <p:nvPr/>
        </p:nvSpPr>
        <p:spPr>
          <a:xfrm>
            <a:off x="1738750" y="4828310"/>
            <a:ext cx="5666473" cy="235744"/>
          </a:xfrm>
          <a:prstGeom prst="rect">
            <a:avLst/>
          </a:prstGeom>
          <a:solidFill>
            <a:srgbClr val="FFD93D">
              <a:alpha val="10000"/>
            </a:srgbClr>
          </a:solidFill>
          <a:ln/>
        </p:spPr>
      </p:sp>
      <p:pic>
        <p:nvPicPr>
          <p:cNvPr id="4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38775" y="4896176"/>
            <a:ext cx="75009" cy="100013"/>
          </a:xfrm>
          <a:prstGeom prst="rect">
            <a:avLst/>
          </a:prstGeom>
        </p:spPr>
      </p:pic>
      <p:sp>
        <p:nvSpPr>
          <p:cNvPr id="44" name="Text 30"/>
          <p:cNvSpPr/>
          <p:nvPr/>
        </p:nvSpPr>
        <p:spPr>
          <a:xfrm>
            <a:off x="2070934" y="4878316"/>
            <a:ext cx="513426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FFD93D"/>
                </a:solidFill>
              </a:rPr>
              <a:t>PRO TIP: Create a .env.example file with dummy values to show teammates what variables are needed</a:t>
            </a:r>
            <a:endParaRPr lang="en-US" sz="683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28625"/>
            <a:ext cx="82296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00FF88"/>
                </a:solidFill>
              </a:rPr>
              <a:t>16 // Part 2: Streamlit Chat Interface</a:t>
            </a:r>
            <a:endParaRPr lang="en-US" sz="1808" dirty="0"/>
          </a:p>
        </p:txBody>
      </p:sp>
      <p:sp>
        <p:nvSpPr>
          <p:cNvPr id="4" name="Shape 1"/>
          <p:cNvSpPr/>
          <p:nvPr/>
        </p:nvSpPr>
        <p:spPr>
          <a:xfrm>
            <a:off x="457200" y="1042988"/>
            <a:ext cx="2348843" cy="3429000"/>
          </a:xfrm>
          <a:prstGeom prst="rect">
            <a:avLst/>
          </a:prstGeom>
          <a:solidFill>
            <a:srgbClr val="00FF88">
              <a:alpha val="3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403021" y="1185863"/>
            <a:ext cx="457200" cy="457200"/>
          </a:xfrm>
          <a:prstGeom prst="rect">
            <a:avLst/>
          </a:prstGeom>
          <a:solidFill>
            <a:srgbClr val="00FF88">
              <a:alpha val="20000"/>
            </a:srgbClr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321" y="1300163"/>
            <a:ext cx="228600" cy="2286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28650" y="1728788"/>
            <a:ext cx="200594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0FF88"/>
                </a:solidFill>
              </a:rPr>
              <a:t>Part 1 Complete</a:t>
            </a:r>
            <a:endParaRPr lang="en-US" sz="987" dirty="0"/>
          </a:p>
        </p:txBody>
      </p:sp>
      <p:sp>
        <p:nvSpPr>
          <p:cNvPr id="8" name="Text 4"/>
          <p:cNvSpPr/>
          <p:nvPr/>
        </p:nvSpPr>
        <p:spPr>
          <a:xfrm>
            <a:off x="628650" y="1971675"/>
            <a:ext cx="2005943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Text-Based Foundation</a:t>
            </a:r>
            <a:endParaRPr lang="en-US" sz="674" dirty="0"/>
          </a:p>
        </p:txBody>
      </p:sp>
      <p:sp>
        <p:nvSpPr>
          <p:cNvPr id="9" name="Shape 5"/>
          <p:cNvSpPr/>
          <p:nvPr/>
        </p:nvSpPr>
        <p:spPr>
          <a:xfrm>
            <a:off x="628650" y="2253853"/>
            <a:ext cx="2005943" cy="292894"/>
          </a:xfrm>
          <a:prstGeom prst="rect">
            <a:avLst/>
          </a:prstGeom>
          <a:solidFill>
            <a:srgbClr val="00FF88">
              <a:alpha val="8000"/>
            </a:srgbClr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2343150"/>
            <a:ext cx="114300" cy="1143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28688" y="2325291"/>
            <a:ext cx="569072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First API call</a:t>
            </a:r>
            <a:endParaRPr lang="en-US" sz="727" dirty="0"/>
          </a:p>
        </p:txBody>
      </p:sp>
      <p:sp>
        <p:nvSpPr>
          <p:cNvPr id="12" name="Shape 7"/>
          <p:cNvSpPr/>
          <p:nvPr/>
        </p:nvSpPr>
        <p:spPr>
          <a:xfrm>
            <a:off x="628650" y="2618184"/>
            <a:ext cx="2005943" cy="292894"/>
          </a:xfrm>
          <a:prstGeom prst="rect">
            <a:avLst/>
          </a:prstGeom>
          <a:solidFill>
            <a:srgbClr val="00FF88">
              <a:alpha val="8000"/>
            </a:srgbClr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0" y="2707481"/>
            <a:ext cx="114300" cy="1143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28688" y="2689622"/>
            <a:ext cx="87173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Message structure</a:t>
            </a:r>
            <a:endParaRPr lang="en-US" sz="727" dirty="0"/>
          </a:p>
        </p:txBody>
      </p:sp>
      <p:sp>
        <p:nvSpPr>
          <p:cNvPr id="15" name="Shape 9"/>
          <p:cNvSpPr/>
          <p:nvPr/>
        </p:nvSpPr>
        <p:spPr>
          <a:xfrm>
            <a:off x="628650" y="2982516"/>
            <a:ext cx="2005943" cy="292894"/>
          </a:xfrm>
          <a:prstGeom prst="rect">
            <a:avLst/>
          </a:prstGeom>
          <a:solidFill>
            <a:srgbClr val="00FF88">
              <a:alpha val="8000"/>
            </a:srgbClr>
          </a:solidFill>
          <a:ln/>
        </p:spPr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" y="3071813"/>
            <a:ext cx="114300" cy="11430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928688" y="3053953"/>
            <a:ext cx="83852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Console chat loop</a:t>
            </a:r>
            <a:endParaRPr lang="en-US" sz="727" dirty="0"/>
          </a:p>
        </p:txBody>
      </p:sp>
      <p:sp>
        <p:nvSpPr>
          <p:cNvPr id="18" name="Shape 11"/>
          <p:cNvSpPr/>
          <p:nvPr/>
        </p:nvSpPr>
        <p:spPr>
          <a:xfrm>
            <a:off x="628650" y="3346847"/>
            <a:ext cx="2005943" cy="292894"/>
          </a:xfrm>
          <a:prstGeom prst="rect">
            <a:avLst/>
          </a:prstGeom>
          <a:solidFill>
            <a:srgbClr val="00FF88">
              <a:alpha val="8000"/>
            </a:srgbClr>
          </a:solidFill>
          <a:ln/>
        </p:spPr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3436144"/>
            <a:ext cx="114300" cy="114300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928688" y="3418284"/>
            <a:ext cx="972722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Conversation history</a:t>
            </a:r>
            <a:endParaRPr lang="en-US" sz="727" dirty="0"/>
          </a:p>
        </p:txBody>
      </p:sp>
      <p:sp>
        <p:nvSpPr>
          <p:cNvPr id="21" name="Shape 13"/>
          <p:cNvSpPr/>
          <p:nvPr/>
        </p:nvSpPr>
        <p:spPr>
          <a:xfrm>
            <a:off x="628650" y="3711178"/>
            <a:ext cx="2005943" cy="292894"/>
          </a:xfrm>
          <a:prstGeom prst="rect">
            <a:avLst/>
          </a:prstGeom>
          <a:solidFill>
            <a:srgbClr val="00FF88">
              <a:alpha val="8000"/>
            </a:srgbClr>
          </a:solidFill>
          <a:ln/>
        </p:spPr>
      </p:sp>
      <p:pic>
        <p:nvPicPr>
          <p:cNvPr id="2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950" y="3800475"/>
            <a:ext cx="114300" cy="114300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928688" y="3782616"/>
            <a:ext cx="73390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Secure API keys</a:t>
            </a:r>
            <a:endParaRPr lang="en-US" sz="727" dirty="0"/>
          </a:p>
        </p:txBody>
      </p:sp>
      <p:sp>
        <p:nvSpPr>
          <p:cNvPr id="24" name="Shape 15"/>
          <p:cNvSpPr/>
          <p:nvPr/>
        </p:nvSpPr>
        <p:spPr>
          <a:xfrm>
            <a:off x="2977493" y="1042988"/>
            <a:ext cx="3188987" cy="3654028"/>
          </a:xfrm>
          <a:prstGeom prst="rect">
            <a:avLst/>
          </a:prstGeom>
          <a:solidFill>
            <a:srgbClr val="FFD93D">
              <a:alpha val="3000"/>
            </a:srgbClr>
          </a:solidFill>
          <a:ln/>
        </p:spPr>
      </p:sp>
      <p:sp>
        <p:nvSpPr>
          <p:cNvPr id="25" name="Shape 16"/>
          <p:cNvSpPr/>
          <p:nvPr/>
        </p:nvSpPr>
        <p:spPr>
          <a:xfrm>
            <a:off x="4343372" y="1185863"/>
            <a:ext cx="457200" cy="457200"/>
          </a:xfrm>
          <a:prstGeom prst="rect">
            <a:avLst/>
          </a:prstGeom>
          <a:solidFill>
            <a:srgbClr val="FFD93D">
              <a:alpha val="20000"/>
            </a:srgbClr>
          </a:solidFill>
          <a:ln/>
        </p:spPr>
      </p:sp>
      <p:pic>
        <p:nvPicPr>
          <p:cNvPr id="26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7672" y="1300163"/>
            <a:ext cx="228600" cy="228600"/>
          </a:xfrm>
          <a:prstGeom prst="rect">
            <a:avLst/>
          </a:prstGeom>
        </p:spPr>
      </p:pic>
      <p:sp>
        <p:nvSpPr>
          <p:cNvPr id="27" name="Text 17"/>
          <p:cNvSpPr/>
          <p:nvPr/>
        </p:nvSpPr>
        <p:spPr>
          <a:xfrm>
            <a:off x="3148943" y="1728788"/>
            <a:ext cx="284608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FFD93D"/>
                </a:solidFill>
              </a:rPr>
              <a:t>Building on Week 9</a:t>
            </a:r>
            <a:endParaRPr lang="en-US" sz="987" dirty="0"/>
          </a:p>
        </p:txBody>
      </p:sp>
      <p:sp>
        <p:nvSpPr>
          <p:cNvPr id="28" name="Text 18"/>
          <p:cNvSpPr/>
          <p:nvPr/>
        </p:nvSpPr>
        <p:spPr>
          <a:xfrm>
            <a:off x="3148943" y="1971675"/>
            <a:ext cx="2846087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Streamlit Foundations</a:t>
            </a:r>
            <a:endParaRPr lang="en-US" sz="674" dirty="0"/>
          </a:p>
        </p:txBody>
      </p:sp>
      <p:sp>
        <p:nvSpPr>
          <p:cNvPr id="29" name="Shape 19"/>
          <p:cNvSpPr/>
          <p:nvPr/>
        </p:nvSpPr>
        <p:spPr>
          <a:xfrm>
            <a:off x="3148943" y="2253853"/>
            <a:ext cx="2846087" cy="489347"/>
          </a:xfrm>
          <a:prstGeom prst="rect">
            <a:avLst/>
          </a:prstGeom>
          <a:solidFill>
            <a:srgbClr val="FFD93D">
              <a:alpha val="8000"/>
            </a:srgbClr>
          </a:solidFill>
          <a:ln/>
        </p:spPr>
      </p:sp>
      <p:sp>
        <p:nvSpPr>
          <p:cNvPr id="30" name="Shape 20"/>
          <p:cNvSpPr/>
          <p:nvPr/>
        </p:nvSpPr>
        <p:spPr>
          <a:xfrm>
            <a:off x="3263243" y="2339578"/>
            <a:ext cx="285750" cy="285750"/>
          </a:xfrm>
          <a:prstGeom prst="rect">
            <a:avLst/>
          </a:prstGeom>
          <a:solidFill>
            <a:srgbClr val="FFD93D">
              <a:alpha val="20000"/>
            </a:srgbClr>
          </a:solidFill>
          <a:ln/>
        </p:spPr>
      </p:sp>
      <p:pic>
        <p:nvPicPr>
          <p:cNvPr id="31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25750" y="2411016"/>
            <a:ext cx="160734" cy="142875"/>
          </a:xfrm>
          <a:prstGeom prst="rect">
            <a:avLst/>
          </a:prstGeom>
        </p:spPr>
      </p:pic>
      <p:sp>
        <p:nvSpPr>
          <p:cNvPr id="32" name="Text 21"/>
          <p:cNvSpPr/>
          <p:nvPr/>
        </p:nvSpPr>
        <p:spPr>
          <a:xfrm>
            <a:off x="3634718" y="2339578"/>
            <a:ext cx="1553096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FFD93D"/>
                </a:solidFill>
              </a:rPr>
              <a:t>Multi-Page Structure</a:t>
            </a:r>
            <a:endParaRPr lang="en-US" sz="734" dirty="0"/>
          </a:p>
        </p:txBody>
      </p:sp>
      <p:sp>
        <p:nvSpPr>
          <p:cNvPr id="33" name="Text 22"/>
          <p:cNvSpPr/>
          <p:nvPr/>
        </p:nvSpPr>
        <p:spPr>
          <a:xfrm>
            <a:off x="3634718" y="2528888"/>
            <a:ext cx="1553096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Organize AI chat as a page in your app</a:t>
            </a:r>
            <a:endParaRPr lang="en-US" sz="621" dirty="0"/>
          </a:p>
        </p:txBody>
      </p:sp>
      <p:sp>
        <p:nvSpPr>
          <p:cNvPr id="34" name="Shape 23"/>
          <p:cNvSpPr/>
          <p:nvPr/>
        </p:nvSpPr>
        <p:spPr>
          <a:xfrm>
            <a:off x="3148943" y="2828925"/>
            <a:ext cx="2846087" cy="489347"/>
          </a:xfrm>
          <a:prstGeom prst="rect">
            <a:avLst/>
          </a:prstGeom>
          <a:solidFill>
            <a:srgbClr val="FFD93D">
              <a:alpha val="8000"/>
            </a:srgbClr>
          </a:solidFill>
          <a:ln/>
        </p:spPr>
      </p:sp>
      <p:sp>
        <p:nvSpPr>
          <p:cNvPr id="35" name="Shape 24"/>
          <p:cNvSpPr/>
          <p:nvPr/>
        </p:nvSpPr>
        <p:spPr>
          <a:xfrm>
            <a:off x="3263243" y="2914650"/>
            <a:ext cx="285750" cy="285750"/>
          </a:xfrm>
          <a:prstGeom prst="rect">
            <a:avLst/>
          </a:prstGeom>
          <a:solidFill>
            <a:srgbClr val="FFD93D">
              <a:alpha val="20000"/>
            </a:srgbClr>
          </a:solidFill>
          <a:ln/>
        </p:spPr>
      </p:sp>
      <p:pic>
        <p:nvPicPr>
          <p:cNvPr id="36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43610" y="2986088"/>
            <a:ext cx="125016" cy="142875"/>
          </a:xfrm>
          <a:prstGeom prst="rect">
            <a:avLst/>
          </a:prstGeom>
        </p:spPr>
      </p:pic>
      <p:sp>
        <p:nvSpPr>
          <p:cNvPr id="37" name="Text 25"/>
          <p:cNvSpPr/>
          <p:nvPr/>
        </p:nvSpPr>
        <p:spPr>
          <a:xfrm>
            <a:off x="3634718" y="2914650"/>
            <a:ext cx="1531330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FFD93D"/>
                </a:solidFill>
              </a:rPr>
              <a:t>Session State</a:t>
            </a:r>
            <a:endParaRPr lang="en-US" sz="734" dirty="0"/>
          </a:p>
        </p:txBody>
      </p:sp>
      <p:sp>
        <p:nvSpPr>
          <p:cNvPr id="38" name="Text 26"/>
          <p:cNvSpPr/>
          <p:nvPr/>
        </p:nvSpPr>
        <p:spPr>
          <a:xfrm>
            <a:off x="3634718" y="3103959"/>
            <a:ext cx="1531330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Store chat history across page reloads</a:t>
            </a:r>
            <a:endParaRPr lang="en-US" sz="621" dirty="0"/>
          </a:p>
        </p:txBody>
      </p:sp>
      <p:sp>
        <p:nvSpPr>
          <p:cNvPr id="39" name="Shape 27"/>
          <p:cNvSpPr/>
          <p:nvPr/>
        </p:nvSpPr>
        <p:spPr>
          <a:xfrm>
            <a:off x="3148943" y="3403997"/>
            <a:ext cx="2846087" cy="489347"/>
          </a:xfrm>
          <a:prstGeom prst="rect">
            <a:avLst/>
          </a:prstGeom>
          <a:solidFill>
            <a:srgbClr val="FFD93D">
              <a:alpha val="8000"/>
            </a:srgbClr>
          </a:solidFill>
          <a:ln/>
        </p:spPr>
      </p:sp>
      <p:sp>
        <p:nvSpPr>
          <p:cNvPr id="40" name="Shape 28"/>
          <p:cNvSpPr/>
          <p:nvPr/>
        </p:nvSpPr>
        <p:spPr>
          <a:xfrm>
            <a:off x="3263243" y="3489722"/>
            <a:ext cx="285750" cy="285750"/>
          </a:xfrm>
          <a:prstGeom prst="rect">
            <a:avLst/>
          </a:prstGeom>
          <a:solidFill>
            <a:srgbClr val="FFD93D">
              <a:alpha val="20000"/>
            </a:srgbClr>
          </a:solidFill>
          <a:ln/>
        </p:spPr>
      </p:sp>
      <p:pic>
        <p:nvPicPr>
          <p:cNvPr id="41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43610" y="3561159"/>
            <a:ext cx="125016" cy="142875"/>
          </a:xfrm>
          <a:prstGeom prst="rect">
            <a:avLst/>
          </a:prstGeom>
        </p:spPr>
      </p:pic>
      <p:sp>
        <p:nvSpPr>
          <p:cNvPr id="42" name="Text 29"/>
          <p:cNvSpPr/>
          <p:nvPr/>
        </p:nvSpPr>
        <p:spPr>
          <a:xfrm>
            <a:off x="3634718" y="3489722"/>
            <a:ext cx="1477584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FFD93D"/>
                </a:solidFill>
              </a:rPr>
              <a:t>Authentication</a:t>
            </a:r>
            <a:endParaRPr lang="en-US" sz="734" dirty="0"/>
          </a:p>
        </p:txBody>
      </p:sp>
      <p:sp>
        <p:nvSpPr>
          <p:cNvPr id="43" name="Text 30"/>
          <p:cNvSpPr/>
          <p:nvPr/>
        </p:nvSpPr>
        <p:spPr>
          <a:xfrm>
            <a:off x="3634718" y="3679031"/>
            <a:ext cx="1477584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Protect AI features with login system</a:t>
            </a:r>
            <a:endParaRPr lang="en-US" sz="621" dirty="0"/>
          </a:p>
        </p:txBody>
      </p:sp>
      <p:sp>
        <p:nvSpPr>
          <p:cNvPr id="44" name="Shape 31"/>
          <p:cNvSpPr/>
          <p:nvPr/>
        </p:nvSpPr>
        <p:spPr>
          <a:xfrm>
            <a:off x="3148943" y="3979069"/>
            <a:ext cx="2846087" cy="489347"/>
          </a:xfrm>
          <a:prstGeom prst="rect">
            <a:avLst/>
          </a:prstGeom>
          <a:solidFill>
            <a:srgbClr val="FFD93D">
              <a:alpha val="8000"/>
            </a:srgbClr>
          </a:solidFill>
          <a:ln/>
        </p:spPr>
      </p:sp>
      <p:sp>
        <p:nvSpPr>
          <p:cNvPr id="45" name="Shape 32"/>
          <p:cNvSpPr/>
          <p:nvPr/>
        </p:nvSpPr>
        <p:spPr>
          <a:xfrm>
            <a:off x="3263243" y="4064794"/>
            <a:ext cx="285750" cy="285750"/>
          </a:xfrm>
          <a:prstGeom prst="rect">
            <a:avLst/>
          </a:prstGeom>
          <a:solidFill>
            <a:srgbClr val="FFD93D">
              <a:alpha val="20000"/>
            </a:srgbClr>
          </a:solidFill>
          <a:ln/>
        </p:spPr>
      </p:sp>
      <p:pic>
        <p:nvPicPr>
          <p:cNvPr id="46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34680" y="4136231"/>
            <a:ext cx="142875" cy="142875"/>
          </a:xfrm>
          <a:prstGeom prst="rect">
            <a:avLst/>
          </a:prstGeom>
        </p:spPr>
      </p:pic>
      <p:sp>
        <p:nvSpPr>
          <p:cNvPr id="47" name="Text 33"/>
          <p:cNvSpPr/>
          <p:nvPr/>
        </p:nvSpPr>
        <p:spPr>
          <a:xfrm>
            <a:off x="3634718" y="4064794"/>
            <a:ext cx="1383543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FFD93D"/>
                </a:solidFill>
              </a:rPr>
              <a:t>UI Components</a:t>
            </a:r>
            <a:endParaRPr lang="en-US" sz="734" dirty="0"/>
          </a:p>
        </p:txBody>
      </p:sp>
      <p:sp>
        <p:nvSpPr>
          <p:cNvPr id="48" name="Text 34"/>
          <p:cNvSpPr/>
          <p:nvPr/>
        </p:nvSpPr>
        <p:spPr>
          <a:xfrm>
            <a:off x="3634718" y="4254103"/>
            <a:ext cx="138354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Sidebar, columns, buttons, metrics</a:t>
            </a:r>
            <a:endParaRPr lang="en-US" sz="621" dirty="0"/>
          </a:p>
        </p:txBody>
      </p:sp>
      <p:sp>
        <p:nvSpPr>
          <p:cNvPr id="49" name="Shape 35"/>
          <p:cNvSpPr/>
          <p:nvPr/>
        </p:nvSpPr>
        <p:spPr>
          <a:xfrm>
            <a:off x="6337929" y="1042988"/>
            <a:ext cx="2348843" cy="3429000"/>
          </a:xfrm>
          <a:prstGeom prst="rect">
            <a:avLst/>
          </a:prstGeom>
          <a:solidFill>
            <a:srgbClr val="FF6B9D">
              <a:alpha val="3000"/>
            </a:srgbClr>
          </a:solidFill>
          <a:ln/>
        </p:spPr>
      </p:sp>
      <p:sp>
        <p:nvSpPr>
          <p:cNvPr id="50" name="Shape 36"/>
          <p:cNvSpPr/>
          <p:nvPr/>
        </p:nvSpPr>
        <p:spPr>
          <a:xfrm>
            <a:off x="7283751" y="1185863"/>
            <a:ext cx="457200" cy="457200"/>
          </a:xfrm>
          <a:prstGeom prst="rect">
            <a:avLst/>
          </a:prstGeom>
          <a:solidFill>
            <a:srgbClr val="FF6B9D">
              <a:alpha val="20000"/>
            </a:srgbClr>
          </a:solidFill>
          <a:ln/>
        </p:spPr>
      </p:sp>
      <p:pic>
        <p:nvPicPr>
          <p:cNvPr id="51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98051" y="1300163"/>
            <a:ext cx="228600" cy="228600"/>
          </a:xfrm>
          <a:prstGeom prst="rect">
            <a:avLst/>
          </a:prstGeom>
        </p:spPr>
      </p:pic>
      <p:sp>
        <p:nvSpPr>
          <p:cNvPr id="52" name="Text 37"/>
          <p:cNvSpPr/>
          <p:nvPr/>
        </p:nvSpPr>
        <p:spPr>
          <a:xfrm>
            <a:off x="6509379" y="1728788"/>
            <a:ext cx="200594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FF6B9D"/>
                </a:solidFill>
              </a:rPr>
              <a:t>Part 2 Goals</a:t>
            </a:r>
            <a:endParaRPr lang="en-US" sz="987" dirty="0"/>
          </a:p>
        </p:txBody>
      </p:sp>
      <p:sp>
        <p:nvSpPr>
          <p:cNvPr id="53" name="Text 38"/>
          <p:cNvSpPr/>
          <p:nvPr/>
        </p:nvSpPr>
        <p:spPr>
          <a:xfrm>
            <a:off x="6509379" y="1971675"/>
            <a:ext cx="2005943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Web-Based Chat</a:t>
            </a:r>
            <a:endParaRPr lang="en-US" sz="674" dirty="0"/>
          </a:p>
        </p:txBody>
      </p:sp>
      <p:sp>
        <p:nvSpPr>
          <p:cNvPr id="54" name="Shape 39"/>
          <p:cNvSpPr/>
          <p:nvPr/>
        </p:nvSpPr>
        <p:spPr>
          <a:xfrm>
            <a:off x="6509379" y="2253853"/>
            <a:ext cx="2005943" cy="292894"/>
          </a:xfrm>
          <a:prstGeom prst="rect">
            <a:avLst/>
          </a:prstGeom>
          <a:solidFill>
            <a:srgbClr val="FF6B9D">
              <a:alpha val="8000"/>
            </a:srgbClr>
          </a:solidFill>
          <a:ln/>
        </p:spPr>
      </p:sp>
      <p:pic>
        <p:nvPicPr>
          <p:cNvPr id="5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23679" y="2364581"/>
            <a:ext cx="71438" cy="71438"/>
          </a:xfrm>
          <a:prstGeom prst="rect">
            <a:avLst/>
          </a:prstGeom>
        </p:spPr>
      </p:pic>
      <p:sp>
        <p:nvSpPr>
          <p:cNvPr id="56" name="Text 40"/>
          <p:cNvSpPr/>
          <p:nvPr/>
        </p:nvSpPr>
        <p:spPr>
          <a:xfrm>
            <a:off x="6766554" y="2325291"/>
            <a:ext cx="78210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Streamlit secrets</a:t>
            </a:r>
            <a:endParaRPr lang="en-US" sz="727" dirty="0"/>
          </a:p>
        </p:txBody>
      </p:sp>
      <p:sp>
        <p:nvSpPr>
          <p:cNvPr id="57" name="Shape 41"/>
          <p:cNvSpPr/>
          <p:nvPr/>
        </p:nvSpPr>
        <p:spPr>
          <a:xfrm>
            <a:off x="6509379" y="2618184"/>
            <a:ext cx="2005943" cy="292894"/>
          </a:xfrm>
          <a:prstGeom prst="rect">
            <a:avLst/>
          </a:prstGeom>
          <a:solidFill>
            <a:srgbClr val="FF6B9D">
              <a:alpha val="8000"/>
            </a:srgbClr>
          </a:solidFill>
          <a:ln/>
        </p:spPr>
      </p:sp>
      <p:pic>
        <p:nvPicPr>
          <p:cNvPr id="58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23679" y="2728913"/>
            <a:ext cx="71438" cy="71438"/>
          </a:xfrm>
          <a:prstGeom prst="rect">
            <a:avLst/>
          </a:prstGeom>
        </p:spPr>
      </p:pic>
      <p:sp>
        <p:nvSpPr>
          <p:cNvPr id="59" name="Text 42"/>
          <p:cNvSpPr/>
          <p:nvPr/>
        </p:nvSpPr>
        <p:spPr>
          <a:xfrm>
            <a:off x="6766554" y="2689622"/>
            <a:ext cx="81062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Chat UI elements</a:t>
            </a:r>
            <a:endParaRPr lang="en-US" sz="727" dirty="0"/>
          </a:p>
        </p:txBody>
      </p:sp>
      <p:sp>
        <p:nvSpPr>
          <p:cNvPr id="60" name="Shape 43"/>
          <p:cNvSpPr/>
          <p:nvPr/>
        </p:nvSpPr>
        <p:spPr>
          <a:xfrm>
            <a:off x="6509379" y="2982516"/>
            <a:ext cx="2005943" cy="292894"/>
          </a:xfrm>
          <a:prstGeom prst="rect">
            <a:avLst/>
          </a:prstGeom>
          <a:solidFill>
            <a:srgbClr val="FF6B9D">
              <a:alpha val="8000"/>
            </a:srgbClr>
          </a:solidFill>
          <a:ln/>
        </p:spPr>
      </p:sp>
      <p:pic>
        <p:nvPicPr>
          <p:cNvPr id="61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23679" y="3093244"/>
            <a:ext cx="71438" cy="71438"/>
          </a:xfrm>
          <a:prstGeom prst="rect">
            <a:avLst/>
          </a:prstGeom>
        </p:spPr>
      </p:pic>
      <p:sp>
        <p:nvSpPr>
          <p:cNvPr id="62" name="Text 44"/>
          <p:cNvSpPr/>
          <p:nvPr/>
        </p:nvSpPr>
        <p:spPr>
          <a:xfrm>
            <a:off x="6766554" y="3053953"/>
            <a:ext cx="99114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Streaming responses</a:t>
            </a:r>
            <a:endParaRPr lang="en-US" sz="727" dirty="0"/>
          </a:p>
        </p:txBody>
      </p:sp>
      <p:sp>
        <p:nvSpPr>
          <p:cNvPr id="63" name="Shape 45"/>
          <p:cNvSpPr/>
          <p:nvPr/>
        </p:nvSpPr>
        <p:spPr>
          <a:xfrm>
            <a:off x="6509379" y="3346847"/>
            <a:ext cx="2005943" cy="292894"/>
          </a:xfrm>
          <a:prstGeom prst="rect">
            <a:avLst/>
          </a:prstGeom>
          <a:solidFill>
            <a:srgbClr val="FF6B9D">
              <a:alpha val="8000"/>
            </a:srgbClr>
          </a:solidFill>
          <a:ln/>
        </p:spPr>
      </p:sp>
      <p:pic>
        <p:nvPicPr>
          <p:cNvPr id="64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23679" y="3457575"/>
            <a:ext cx="71438" cy="71438"/>
          </a:xfrm>
          <a:prstGeom prst="rect">
            <a:avLst/>
          </a:prstGeom>
        </p:spPr>
      </p:pic>
      <p:sp>
        <p:nvSpPr>
          <p:cNvPr id="65" name="Text 46"/>
          <p:cNvSpPr/>
          <p:nvPr/>
        </p:nvSpPr>
        <p:spPr>
          <a:xfrm>
            <a:off x="6766554" y="3418284"/>
            <a:ext cx="814722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Clear chat button</a:t>
            </a:r>
            <a:endParaRPr lang="en-US" sz="727" dirty="0"/>
          </a:p>
        </p:txBody>
      </p:sp>
      <p:sp>
        <p:nvSpPr>
          <p:cNvPr id="66" name="Shape 47"/>
          <p:cNvSpPr/>
          <p:nvPr/>
        </p:nvSpPr>
        <p:spPr>
          <a:xfrm>
            <a:off x="6509379" y="3711178"/>
            <a:ext cx="2005943" cy="292894"/>
          </a:xfrm>
          <a:prstGeom prst="rect">
            <a:avLst/>
          </a:prstGeom>
          <a:solidFill>
            <a:srgbClr val="FF6B9D">
              <a:alpha val="8000"/>
            </a:srgbClr>
          </a:solidFill>
          <a:ln/>
        </p:spPr>
      </p:sp>
      <p:pic>
        <p:nvPicPr>
          <p:cNvPr id="67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23679" y="3821906"/>
            <a:ext cx="71438" cy="71438"/>
          </a:xfrm>
          <a:prstGeom prst="rect">
            <a:avLst/>
          </a:prstGeom>
        </p:spPr>
      </p:pic>
      <p:sp>
        <p:nvSpPr>
          <p:cNvPr id="68" name="Text 48"/>
          <p:cNvSpPr/>
          <p:nvPr/>
        </p:nvSpPr>
        <p:spPr>
          <a:xfrm>
            <a:off x="6766554" y="3782616"/>
            <a:ext cx="86043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Domain assistants</a:t>
            </a:r>
            <a:endParaRPr lang="en-US" sz="727" dirty="0"/>
          </a:p>
        </p:txBody>
      </p:sp>
      <p:sp>
        <p:nvSpPr>
          <p:cNvPr id="69" name="Shape 49"/>
          <p:cNvSpPr/>
          <p:nvPr/>
        </p:nvSpPr>
        <p:spPr>
          <a:xfrm>
            <a:off x="3082305" y="4768453"/>
            <a:ext cx="2979362" cy="342900"/>
          </a:xfrm>
          <a:prstGeom prst="rect">
            <a:avLst/>
          </a:prstGeom>
          <a:solidFill>
            <a:srgbClr val="00FF88">
              <a:alpha val="10000"/>
            </a:srgbClr>
          </a:solidFill>
          <a:ln/>
        </p:spPr>
      </p:sp>
      <p:pic>
        <p:nvPicPr>
          <p:cNvPr id="7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10905" y="4882753"/>
            <a:ext cx="85725" cy="114300"/>
          </a:xfrm>
          <a:prstGeom prst="rect">
            <a:avLst/>
          </a:prstGeom>
        </p:spPr>
      </p:pic>
      <p:sp>
        <p:nvSpPr>
          <p:cNvPr id="71" name="Text 50"/>
          <p:cNvSpPr/>
          <p:nvPr/>
        </p:nvSpPr>
        <p:spPr>
          <a:xfrm>
            <a:off x="3453780" y="4861322"/>
            <a:ext cx="23792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00FF88"/>
                </a:solidFill>
              </a:rPr>
              <a:t>Same API concepts, beautiful web interface!</a:t>
            </a:r>
            <a:endParaRPr lang="en-US" sz="834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28625"/>
            <a:ext cx="82296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00FF88"/>
                </a:solidFill>
              </a:rPr>
              <a:t>17 // Streamlit Secrets Management</a:t>
            </a:r>
            <a:endParaRPr lang="en-US" sz="1808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50131"/>
            <a:ext cx="160734" cy="1428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5084" y="1023342"/>
            <a:ext cx="125317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FFD93D"/>
                </a:solidFill>
              </a:rPr>
              <a:t>Project Structure</a:t>
            </a:r>
            <a:endParaRPr lang="en-US" sz="987" dirty="0"/>
          </a:p>
        </p:txBody>
      </p:sp>
      <p:sp>
        <p:nvSpPr>
          <p:cNvPr id="6" name="Shape 2"/>
          <p:cNvSpPr/>
          <p:nvPr/>
        </p:nvSpPr>
        <p:spPr>
          <a:xfrm>
            <a:off x="457200" y="1314450"/>
            <a:ext cx="3616021" cy="79292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600075" y="1385888"/>
            <a:ext cx="3330271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FFD93D"/>
                </a:solidFill>
              </a:rPr>
              <a:t>your_project/</a:t>
            </a:r>
            <a:endParaRPr lang="en-US" sz="674" dirty="0"/>
          </a:p>
        </p:txBody>
      </p:sp>
      <p:sp>
        <p:nvSpPr>
          <p:cNvPr id="8" name="Text 4"/>
          <p:cNvSpPr/>
          <p:nvPr/>
        </p:nvSpPr>
        <p:spPr>
          <a:xfrm>
            <a:off x="714375" y="1515898"/>
            <a:ext cx="3215971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├── </a:t>
            </a:r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00FF88"/>
                </a:solidFill>
              </a:rPr>
              <a:t>.streamlit/</a:t>
            </a:r>
            <a:endParaRPr lang="en-US" sz="674" dirty="0"/>
          </a:p>
        </p:txBody>
      </p:sp>
      <p:sp>
        <p:nvSpPr>
          <p:cNvPr id="9" name="Text 5"/>
          <p:cNvSpPr/>
          <p:nvPr/>
        </p:nvSpPr>
        <p:spPr>
          <a:xfrm>
            <a:off x="828675" y="1645909"/>
            <a:ext cx="3101671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│ └── </a:t>
            </a:r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FF6B9D"/>
                </a:solidFill>
              </a:rPr>
              <a:t>secrets.toml</a:t>
            </a:r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888888"/>
                </a:solidFill>
              </a:rPr>
              <a:t>← API keys here</a:t>
            </a:r>
            <a:endParaRPr lang="en-US" sz="674" dirty="0"/>
          </a:p>
        </p:txBody>
      </p:sp>
      <p:sp>
        <p:nvSpPr>
          <p:cNvPr id="10" name="Text 6"/>
          <p:cNvSpPr/>
          <p:nvPr/>
        </p:nvSpPr>
        <p:spPr>
          <a:xfrm>
            <a:off x="714375" y="1775920"/>
            <a:ext cx="3215971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├── app.py</a:t>
            </a:r>
            <a:endParaRPr lang="en-US" sz="674" dirty="0"/>
          </a:p>
        </p:txBody>
      </p:sp>
      <p:sp>
        <p:nvSpPr>
          <p:cNvPr id="11" name="Text 7"/>
          <p:cNvSpPr/>
          <p:nvPr/>
        </p:nvSpPr>
        <p:spPr>
          <a:xfrm>
            <a:off x="714375" y="1905930"/>
            <a:ext cx="3215971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└── </a:t>
            </a:r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00FF88"/>
                </a:solidFill>
              </a:rPr>
              <a:t>.gitignore</a:t>
            </a:r>
            <a:endParaRPr lang="en-US" sz="674" dirty="0"/>
          </a:p>
        </p:txBody>
      </p:sp>
      <p:sp>
        <p:nvSpPr>
          <p:cNvPr id="12" name="Shape 8"/>
          <p:cNvSpPr/>
          <p:nvPr/>
        </p:nvSpPr>
        <p:spPr>
          <a:xfrm>
            <a:off x="457200" y="2178816"/>
            <a:ext cx="3616021" cy="720793"/>
          </a:xfrm>
          <a:prstGeom prst="rect">
            <a:avLst/>
          </a:prstGeom>
          <a:solidFill>
            <a:srgbClr val="00FF88">
              <a:alpha val="5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571500" y="2235966"/>
            <a:ext cx="3387421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0FF88"/>
                </a:solidFill>
              </a:rPr>
              <a:t>1</a:t>
            </a:r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0FF88"/>
                </a:solidFill>
              </a:rPr>
              <a:t> Create .streamlit folder</a:t>
            </a:r>
            <a:endParaRPr lang="en-US" sz="734" dirty="0"/>
          </a:p>
        </p:txBody>
      </p:sp>
      <p:sp>
        <p:nvSpPr>
          <p:cNvPr id="14" name="Shape 10"/>
          <p:cNvSpPr/>
          <p:nvPr/>
        </p:nvSpPr>
        <p:spPr>
          <a:xfrm>
            <a:off x="571500" y="2453850"/>
            <a:ext cx="3387421" cy="388609"/>
          </a:xfrm>
          <a:prstGeom prst="rect">
            <a:avLst/>
          </a:prstGeom>
          <a:solidFill>
            <a:srgbClr val="000000">
              <a:alpha val="40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714375" y="2525288"/>
            <a:ext cx="3101671" cy="26002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888888"/>
                </a:solidFill>
              </a:rPr>
              <a:t># In your project root</a:t>
            </a:r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$ mkdir .streamlit</a:t>
            </a:r>
            <a:endParaRPr lang="en-US" sz="674" dirty="0"/>
          </a:p>
        </p:txBody>
      </p:sp>
      <p:sp>
        <p:nvSpPr>
          <p:cNvPr id="16" name="Shape 12"/>
          <p:cNvSpPr/>
          <p:nvPr/>
        </p:nvSpPr>
        <p:spPr>
          <a:xfrm>
            <a:off x="457200" y="2956759"/>
            <a:ext cx="3616021" cy="720793"/>
          </a:xfrm>
          <a:prstGeom prst="rect">
            <a:avLst/>
          </a:prstGeom>
          <a:solidFill>
            <a:srgbClr val="00FF88">
              <a:alpha val="500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571500" y="3013909"/>
            <a:ext cx="3387421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0FF88"/>
                </a:solidFill>
              </a:rPr>
              <a:t>2</a:t>
            </a:r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0FF88"/>
                </a:solidFill>
              </a:rPr>
              <a:t> Add to .gitignore</a:t>
            </a:r>
            <a:endParaRPr lang="en-US" sz="734" dirty="0"/>
          </a:p>
        </p:txBody>
      </p:sp>
      <p:sp>
        <p:nvSpPr>
          <p:cNvPr id="18" name="Shape 14"/>
          <p:cNvSpPr/>
          <p:nvPr/>
        </p:nvSpPr>
        <p:spPr>
          <a:xfrm>
            <a:off x="571500" y="3231793"/>
            <a:ext cx="3387421" cy="388609"/>
          </a:xfrm>
          <a:prstGeom prst="rect">
            <a:avLst/>
          </a:prstGeom>
          <a:solidFill>
            <a:srgbClr val="000000">
              <a:alpha val="4000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714375" y="3303231"/>
            <a:ext cx="3101671" cy="26002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888888"/>
                </a:solidFill>
              </a:rPr>
              <a:t># .gitignore</a:t>
            </a:r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.streamlit/secrets.toml</a:t>
            </a:r>
            <a:endParaRPr lang="en-US" sz="674" dirty="0"/>
          </a:p>
        </p:txBody>
      </p:sp>
      <p:sp>
        <p:nvSpPr>
          <p:cNvPr id="20" name="Shape 16"/>
          <p:cNvSpPr/>
          <p:nvPr/>
        </p:nvSpPr>
        <p:spPr>
          <a:xfrm>
            <a:off x="457200" y="3748990"/>
            <a:ext cx="3616021" cy="441461"/>
          </a:xfrm>
          <a:prstGeom prst="rect">
            <a:avLst/>
          </a:prstGeom>
          <a:solidFill>
            <a:srgbClr val="FF6B9D">
              <a:alpha val="8000"/>
            </a:srgbClr>
          </a:solidFill>
          <a:ln/>
        </p:spPr>
      </p:sp>
      <p:pic>
        <p:nvPicPr>
          <p:cNvPr id="2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831143"/>
            <a:ext cx="100013" cy="100013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728663" y="3813284"/>
            <a:ext cx="54669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FF6B9D"/>
                </a:solidFill>
              </a:rPr>
              <a:t>Important</a:t>
            </a:r>
            <a:endParaRPr lang="en-US" sz="683" dirty="0"/>
          </a:p>
        </p:txBody>
      </p:sp>
      <p:sp>
        <p:nvSpPr>
          <p:cNvPr id="23" name="Text 18"/>
          <p:cNvSpPr/>
          <p:nvPr/>
        </p:nvSpPr>
        <p:spPr>
          <a:xfrm>
            <a:off x="571500" y="4013309"/>
            <a:ext cx="3387421" cy="11999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The </a:t>
            </a:r>
            <a:pPr algn="l" indent="0" marL="0">
              <a:lnSpc>
                <a:spcPts val="900"/>
              </a:lnSpc>
              <a:buNone/>
            </a:pPr>
            <a:r>
              <a:rPr lang="en-US" sz="584" b="1" dirty="0">
                <a:solidFill>
                  <a:srgbClr val="FFD93D"/>
                </a:solidFill>
              </a:rPr>
              <a:t>.streamlit/</a:t>
            </a:r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folder must be in your project root (same level as app.py)</a:t>
            </a:r>
            <a:endParaRPr lang="en-US" sz="621" dirty="0"/>
          </a:p>
        </p:txBody>
      </p:sp>
      <p:pic>
        <p:nvPicPr>
          <p:cNvPr id="2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821" y="1050131"/>
            <a:ext cx="178594" cy="142875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4537565" y="1023342"/>
            <a:ext cx="153333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0FF88"/>
                </a:solidFill>
              </a:rPr>
              <a:t>secrets.toml Content</a:t>
            </a:r>
            <a:endParaRPr lang="en-US" sz="987" dirty="0"/>
          </a:p>
        </p:txBody>
      </p:sp>
      <p:sp>
        <p:nvSpPr>
          <p:cNvPr id="26" name="Shape 20"/>
          <p:cNvSpPr/>
          <p:nvPr/>
        </p:nvSpPr>
        <p:spPr>
          <a:xfrm>
            <a:off x="4301821" y="1314450"/>
            <a:ext cx="4384951" cy="532907"/>
          </a:xfrm>
          <a:prstGeom prst="rect">
            <a:avLst/>
          </a:prstGeom>
          <a:solidFill>
            <a:srgbClr val="000000">
              <a:alpha val="40000"/>
            </a:srgbClr>
          </a:solidFill>
          <a:ln/>
        </p:spPr>
      </p:sp>
      <p:sp>
        <p:nvSpPr>
          <p:cNvPr id="27" name="Text 21"/>
          <p:cNvSpPr/>
          <p:nvPr/>
        </p:nvSpPr>
        <p:spPr>
          <a:xfrm>
            <a:off x="4444696" y="1385888"/>
            <a:ext cx="4099201" cy="3900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888888"/>
                </a:solidFill>
              </a:rPr>
              <a:t># .streamlit/secrets.toml</a:t>
            </a:r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OPENAI_API_KEY = "sk-abc123xyz..."
</a:t>
            </a:r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API_URL = "https://api.example.com"</a:t>
            </a:r>
            <a:endParaRPr lang="en-US" sz="674" dirty="0"/>
          </a:p>
        </p:txBody>
      </p:sp>
      <p:pic>
        <p:nvPicPr>
          <p:cNvPr id="2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1821" y="1968801"/>
            <a:ext cx="160734" cy="142875"/>
          </a:xfrm>
          <a:prstGeom prst="rect">
            <a:avLst/>
          </a:prstGeom>
        </p:spPr>
      </p:pic>
      <p:sp>
        <p:nvSpPr>
          <p:cNvPr id="29" name="Text 22"/>
          <p:cNvSpPr/>
          <p:nvPr/>
        </p:nvSpPr>
        <p:spPr>
          <a:xfrm>
            <a:off x="4519706" y="1942012"/>
            <a:ext cx="185623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FF6B9D"/>
                </a:solidFill>
              </a:rPr>
              <a:t>Accessing Secrets in Code</a:t>
            </a:r>
            <a:endParaRPr lang="en-US" sz="987" dirty="0"/>
          </a:p>
        </p:txBody>
      </p:sp>
      <p:sp>
        <p:nvSpPr>
          <p:cNvPr id="30" name="Shape 23"/>
          <p:cNvSpPr/>
          <p:nvPr/>
        </p:nvSpPr>
        <p:spPr>
          <a:xfrm>
            <a:off x="4301821" y="2233120"/>
            <a:ext cx="4384951" cy="662918"/>
          </a:xfrm>
          <a:prstGeom prst="rect">
            <a:avLst/>
          </a:prstGeom>
          <a:solidFill>
            <a:srgbClr val="000000">
              <a:alpha val="40000"/>
            </a:srgbClr>
          </a:solidFill>
          <a:ln/>
        </p:spPr>
      </p:sp>
      <p:sp>
        <p:nvSpPr>
          <p:cNvPr id="31" name="Text 24"/>
          <p:cNvSpPr/>
          <p:nvPr/>
        </p:nvSpPr>
        <p:spPr>
          <a:xfrm>
            <a:off x="4444696" y="2304557"/>
            <a:ext cx="4099201" cy="52004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FF6B9D"/>
                </a:solidFill>
              </a:rPr>
              <a:t>import</a:t>
            </a:r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streamlit </a:t>
            </a:r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FF6B9D"/>
                </a:solidFill>
              </a:rPr>
              <a:t>as</a:t>
            </a:r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st
</a:t>
            </a:r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FF6B9D"/>
                </a:solidFill>
              </a:rPr>
              <a:t>from</a:t>
            </a:r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openai </a:t>
            </a:r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FF6B9D"/>
                </a:solidFill>
              </a:rPr>
              <a:t>import</a:t>
            </a:r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OpenAI
</a:t>
            </a:r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api_key = st.secrets[</a:t>
            </a:r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FFD93D"/>
                </a:solidFill>
              </a:rPr>
              <a:t>"OPENAI_API_KEY"</a:t>
            </a:r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]
</a:t>
            </a:r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client = </a:t>
            </a:r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00FF88"/>
                </a:solidFill>
              </a:rPr>
              <a:t>OpenAI</a:t>
            </a:r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(api_key=api_key)</a:t>
            </a:r>
            <a:endParaRPr lang="en-US" sz="674" dirty="0"/>
          </a:p>
        </p:txBody>
      </p:sp>
      <p:sp>
        <p:nvSpPr>
          <p:cNvPr id="32" name="Shape 25"/>
          <p:cNvSpPr/>
          <p:nvPr/>
        </p:nvSpPr>
        <p:spPr>
          <a:xfrm>
            <a:off x="4301821" y="2981762"/>
            <a:ext cx="4384951" cy="821531"/>
          </a:xfrm>
          <a:prstGeom prst="rect">
            <a:avLst/>
          </a:prstGeom>
          <a:solidFill>
            <a:srgbClr val="00FF88">
              <a:alpha val="5000"/>
            </a:srgbClr>
          </a:solidFill>
          <a:ln/>
        </p:spPr>
      </p:sp>
      <p:pic>
        <p:nvPicPr>
          <p:cNvPr id="3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6121" y="3067487"/>
            <a:ext cx="121444" cy="107156"/>
          </a:xfrm>
          <a:prstGeom prst="rect">
            <a:avLst/>
          </a:prstGeom>
        </p:spPr>
      </p:pic>
      <p:sp>
        <p:nvSpPr>
          <p:cNvPr id="34" name="Text 26"/>
          <p:cNvSpPr/>
          <p:nvPr/>
        </p:nvSpPr>
        <p:spPr>
          <a:xfrm>
            <a:off x="4594715" y="3046056"/>
            <a:ext cx="1479398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0FF88"/>
                </a:solidFill>
              </a:rPr>
              <a:t>Why Use Streamlit Secrets?</a:t>
            </a:r>
            <a:endParaRPr lang="en-US" sz="734" dirty="0"/>
          </a:p>
        </p:txBody>
      </p:sp>
      <p:pic>
        <p:nvPicPr>
          <p:cNvPr id="35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6121" y="3265726"/>
            <a:ext cx="92869" cy="92869"/>
          </a:xfrm>
          <a:prstGeom prst="rect">
            <a:avLst/>
          </a:prstGeom>
        </p:spPr>
      </p:pic>
      <p:sp>
        <p:nvSpPr>
          <p:cNvPr id="36" name="Text 27"/>
          <p:cNvSpPr/>
          <p:nvPr/>
        </p:nvSpPr>
        <p:spPr>
          <a:xfrm>
            <a:off x="4590306" y="3247867"/>
            <a:ext cx="916632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FFD93D"/>
                </a:solidFill>
              </a:rPr>
              <a:t>Built-in to Streamlit</a:t>
            </a:r>
            <a:endParaRPr lang="en-US" sz="634" dirty="0"/>
          </a:p>
        </p:txBody>
      </p:sp>
      <p:sp>
        <p:nvSpPr>
          <p:cNvPr id="37" name="Text 28"/>
          <p:cNvSpPr/>
          <p:nvPr/>
        </p:nvSpPr>
        <p:spPr>
          <a:xfrm>
            <a:off x="5506938" y="3247867"/>
            <a:ext cx="1180756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- No extra libraries needed</a:t>
            </a:r>
            <a:endParaRPr lang="en-US" sz="674" dirty="0"/>
          </a:p>
        </p:txBody>
      </p:sp>
      <p:pic>
        <p:nvPicPr>
          <p:cNvPr id="3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6121" y="3447892"/>
            <a:ext cx="92869" cy="92869"/>
          </a:xfrm>
          <a:prstGeom prst="rect">
            <a:avLst/>
          </a:prstGeom>
        </p:spPr>
      </p:pic>
      <p:sp>
        <p:nvSpPr>
          <p:cNvPr id="39" name="Text 29"/>
          <p:cNvSpPr/>
          <p:nvPr/>
        </p:nvSpPr>
        <p:spPr>
          <a:xfrm>
            <a:off x="4590306" y="3430032"/>
            <a:ext cx="78790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FFD93D"/>
                </a:solidFill>
              </a:rPr>
              <a:t>Easy deployment</a:t>
            </a:r>
            <a:endParaRPr lang="en-US" sz="634" dirty="0"/>
          </a:p>
        </p:txBody>
      </p:sp>
      <p:sp>
        <p:nvSpPr>
          <p:cNvPr id="40" name="Text 30"/>
          <p:cNvSpPr/>
          <p:nvPr/>
        </p:nvSpPr>
        <p:spPr>
          <a:xfrm>
            <a:off x="5378211" y="3430032"/>
            <a:ext cx="1258751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- Works with Streamlit Cloud</a:t>
            </a:r>
            <a:endParaRPr lang="en-US" sz="674" dirty="0"/>
          </a:p>
        </p:txBody>
      </p:sp>
      <p:pic>
        <p:nvPicPr>
          <p:cNvPr id="41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6121" y="3630057"/>
            <a:ext cx="92869" cy="92869"/>
          </a:xfrm>
          <a:prstGeom prst="rect">
            <a:avLst/>
          </a:prstGeom>
        </p:spPr>
      </p:pic>
      <p:sp>
        <p:nvSpPr>
          <p:cNvPr id="42" name="Text 31"/>
          <p:cNvSpPr/>
          <p:nvPr/>
        </p:nvSpPr>
        <p:spPr>
          <a:xfrm>
            <a:off x="4590306" y="3612198"/>
            <a:ext cx="310000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FFD93D"/>
                </a:solidFill>
              </a:rPr>
              <a:t>Secure</a:t>
            </a:r>
            <a:endParaRPr lang="en-US" sz="634" dirty="0"/>
          </a:p>
        </p:txBody>
      </p:sp>
      <p:sp>
        <p:nvSpPr>
          <p:cNvPr id="43" name="Text 32"/>
          <p:cNvSpPr/>
          <p:nvPr/>
        </p:nvSpPr>
        <p:spPr>
          <a:xfrm>
            <a:off x="4900306" y="3612198"/>
            <a:ext cx="1472366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- Automatically excluded from Git</a:t>
            </a:r>
            <a:endParaRPr lang="en-US" sz="674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28625"/>
            <a:ext cx="82296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00FF88"/>
                </a:solidFill>
              </a:rPr>
              <a:t>18 // Streamlit Chat Elements</a:t>
            </a:r>
            <a:endParaRPr lang="en-US" sz="1808" dirty="0"/>
          </a:p>
        </p:txBody>
      </p:sp>
      <p:sp>
        <p:nvSpPr>
          <p:cNvPr id="4" name="Shape 1"/>
          <p:cNvSpPr/>
          <p:nvPr/>
        </p:nvSpPr>
        <p:spPr>
          <a:xfrm>
            <a:off x="457200" y="985838"/>
            <a:ext cx="4000500" cy="905805"/>
          </a:xfrm>
          <a:prstGeom prst="rect">
            <a:avLst/>
          </a:prstGeom>
          <a:solidFill>
            <a:srgbClr val="00FF88">
              <a:alpha val="5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00075" y="1071563"/>
            <a:ext cx="342900" cy="342900"/>
          </a:xfrm>
          <a:prstGeom prst="rect">
            <a:avLst/>
          </a:prstGeom>
          <a:solidFill>
            <a:srgbClr val="00FF88">
              <a:alpha val="20000"/>
            </a:srgbClr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84" y="1157288"/>
            <a:ext cx="192881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8700" y="1071563"/>
            <a:ext cx="10287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0FF88"/>
                </a:solidFill>
              </a:rPr>
              <a:t>st.chat_input()</a:t>
            </a:r>
            <a:endParaRPr lang="en-US" sz="987" dirty="0"/>
          </a:p>
        </p:txBody>
      </p:sp>
      <p:sp>
        <p:nvSpPr>
          <p:cNvPr id="8" name="Text 4"/>
          <p:cNvSpPr/>
          <p:nvPr/>
        </p:nvSpPr>
        <p:spPr>
          <a:xfrm>
            <a:off x="1028700" y="1285875"/>
            <a:ext cx="1028700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User Input Field</a:t>
            </a:r>
            <a:endParaRPr lang="en-US" sz="621" dirty="0"/>
          </a:p>
        </p:txBody>
      </p:sp>
      <p:sp>
        <p:nvSpPr>
          <p:cNvPr id="9" name="Text 5"/>
          <p:cNvSpPr/>
          <p:nvPr/>
        </p:nvSpPr>
        <p:spPr>
          <a:xfrm>
            <a:off x="600075" y="1485900"/>
            <a:ext cx="3714750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Creates a text input field at the bottom of the app for users to type messages. Returns the user's message when they press Enter.</a:t>
            </a:r>
            <a:endParaRPr lang="en-US" sz="727" dirty="0"/>
          </a:p>
        </p:txBody>
      </p:sp>
      <p:sp>
        <p:nvSpPr>
          <p:cNvPr id="10" name="Shape 6"/>
          <p:cNvSpPr/>
          <p:nvPr/>
        </p:nvSpPr>
        <p:spPr>
          <a:xfrm>
            <a:off x="4686300" y="985838"/>
            <a:ext cx="4000500" cy="905805"/>
          </a:xfrm>
          <a:prstGeom prst="rect">
            <a:avLst/>
          </a:prstGeom>
          <a:solidFill>
            <a:srgbClr val="00FF88">
              <a:alpha val="5000"/>
            </a:srgbClr>
          </a:solidFill>
          <a:ln/>
        </p:spPr>
      </p:sp>
      <p:sp>
        <p:nvSpPr>
          <p:cNvPr id="11" name="Shape 7"/>
          <p:cNvSpPr/>
          <p:nvPr/>
        </p:nvSpPr>
        <p:spPr>
          <a:xfrm>
            <a:off x="4829175" y="1071563"/>
            <a:ext cx="342900" cy="342900"/>
          </a:xfrm>
          <a:prstGeom prst="rect">
            <a:avLst/>
          </a:prstGeom>
          <a:solidFill>
            <a:srgbClr val="FF6B9D">
              <a:alpha val="20000"/>
            </a:srgbClr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00" y="1157288"/>
            <a:ext cx="171450" cy="17145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257800" y="1071563"/>
            <a:ext cx="127289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FF6B9D"/>
                </a:solidFill>
              </a:rPr>
              <a:t>st.chat_message()</a:t>
            </a:r>
            <a:endParaRPr lang="en-US" sz="987" dirty="0"/>
          </a:p>
        </p:txBody>
      </p:sp>
      <p:sp>
        <p:nvSpPr>
          <p:cNvPr id="14" name="Text 9"/>
          <p:cNvSpPr/>
          <p:nvPr/>
        </p:nvSpPr>
        <p:spPr>
          <a:xfrm>
            <a:off x="5257800" y="1285875"/>
            <a:ext cx="127289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Chat Bubble Display</a:t>
            </a:r>
            <a:endParaRPr lang="en-US" sz="621" dirty="0"/>
          </a:p>
        </p:txBody>
      </p:sp>
      <p:sp>
        <p:nvSpPr>
          <p:cNvPr id="15" name="Text 10"/>
          <p:cNvSpPr/>
          <p:nvPr/>
        </p:nvSpPr>
        <p:spPr>
          <a:xfrm>
            <a:off x="4829175" y="1485900"/>
            <a:ext cx="3714750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Displays messages in chat bubble format with avatars. Use "user" or "assistant" roles to distinguish between human and AI messages.</a:t>
            </a:r>
            <a:endParaRPr lang="en-US" sz="727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038090"/>
            <a:ext cx="160734" cy="12858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75084" y="2014872"/>
            <a:ext cx="135893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FF88"/>
                </a:solidFill>
              </a:rPr>
              <a:t>Using st.chat_input()</a:t>
            </a:r>
            <a:endParaRPr lang="en-US" sz="885" dirty="0"/>
          </a:p>
        </p:txBody>
      </p:sp>
      <p:sp>
        <p:nvSpPr>
          <p:cNvPr id="18" name="Shape 12"/>
          <p:cNvSpPr/>
          <p:nvPr/>
        </p:nvSpPr>
        <p:spPr>
          <a:xfrm>
            <a:off x="457200" y="2284549"/>
            <a:ext cx="4000500" cy="1388566"/>
          </a:xfrm>
          <a:prstGeom prst="rect">
            <a:avLst/>
          </a:prstGeom>
          <a:solidFill>
            <a:srgbClr val="000000">
              <a:alpha val="40000"/>
            </a:srgbClr>
          </a:solidFill>
          <a:ln/>
        </p:spPr>
      </p:sp>
      <p:sp>
        <p:nvSpPr>
          <p:cNvPr id="19" name="Text 13"/>
          <p:cNvSpPr/>
          <p:nvPr/>
        </p:nvSpPr>
        <p:spPr>
          <a:xfrm>
            <a:off x="571500" y="2341699"/>
            <a:ext cx="3771900" cy="127426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FF6B9D"/>
                </a:solidFill>
              </a:rPr>
              <a:t>import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streamlit 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FF6B9D"/>
                </a:solidFill>
              </a:rPr>
              <a:t>as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st
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888888"/>
                </a:solidFill>
              </a:rPr>
              <a:t># Display input field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user_input = st.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00FF88"/>
                </a:solidFill>
              </a:rPr>
              <a:t>chat_input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(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FFD93D"/>
                </a:solidFill>
              </a:rPr>
              <a:t>"Type your message..."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)
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888888"/>
                </a:solidFill>
              </a:rPr>
              <a:t># Check if user entered something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FF6B9D"/>
                </a:solidFill>
              </a:rPr>
              <a:t>if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user_input:
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   st.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00FF88"/>
                </a:solidFill>
              </a:rPr>
              <a:t>write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(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FFD93D"/>
                </a:solidFill>
              </a:rPr>
              <a:t>f"You said: 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{user_input}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FFD93D"/>
                </a:solidFill>
              </a:rPr>
              <a:t>"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)</a:t>
            </a:r>
            <a:endParaRPr lang="en-US" sz="674" dirty="0"/>
          </a:p>
        </p:txBody>
      </p:sp>
      <p:sp>
        <p:nvSpPr>
          <p:cNvPr id="20" name="Shape 14"/>
          <p:cNvSpPr/>
          <p:nvPr/>
        </p:nvSpPr>
        <p:spPr>
          <a:xfrm>
            <a:off x="457200" y="3730265"/>
            <a:ext cx="4000500" cy="1103709"/>
          </a:xfrm>
          <a:prstGeom prst="rect">
            <a:avLst/>
          </a:prstGeom>
          <a:solidFill>
            <a:srgbClr val="00FF88">
              <a:alpha val="5000"/>
            </a:srgbClr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812418"/>
            <a:ext cx="112514" cy="100013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41164" y="3794559"/>
            <a:ext cx="95274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0FF88"/>
                </a:solidFill>
              </a:rPr>
              <a:t>What It Looks Like</a:t>
            </a:r>
            <a:endParaRPr lang="en-US" sz="683" dirty="0"/>
          </a:p>
        </p:txBody>
      </p:sp>
      <p:sp>
        <p:nvSpPr>
          <p:cNvPr id="23" name="Shape 16"/>
          <p:cNvSpPr/>
          <p:nvPr/>
        </p:nvSpPr>
        <p:spPr>
          <a:xfrm>
            <a:off x="571500" y="4008872"/>
            <a:ext cx="3771900" cy="68222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24" name="Text 17"/>
          <p:cNvSpPr/>
          <p:nvPr/>
        </p:nvSpPr>
        <p:spPr>
          <a:xfrm>
            <a:off x="628650" y="4071379"/>
            <a:ext cx="2189866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┌─ Input Field ─────────────────┐</a:t>
            </a:r>
            <a:endParaRPr lang="en-US" sz="621" dirty="0"/>
          </a:p>
        </p:txBody>
      </p:sp>
      <p:sp>
        <p:nvSpPr>
          <p:cNvPr id="25" name="Shape 18"/>
          <p:cNvSpPr/>
          <p:nvPr/>
        </p:nvSpPr>
        <p:spPr>
          <a:xfrm>
            <a:off x="628650" y="4223184"/>
            <a:ext cx="3657600" cy="253603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26" name="Text 19"/>
          <p:cNvSpPr/>
          <p:nvPr/>
        </p:nvSpPr>
        <p:spPr>
          <a:xfrm>
            <a:off x="628650" y="4223184"/>
            <a:ext cx="3657600" cy="253603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Type your message... </a:t>
            </a:r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00FF88"/>
                </a:solidFill>
              </a:rPr>
              <a:t>|</a:t>
            </a:r>
            <a:endParaRPr lang="en-US" sz="674" dirty="0"/>
          </a:p>
        </p:txBody>
      </p:sp>
      <p:sp>
        <p:nvSpPr>
          <p:cNvPr id="27" name="Text 20"/>
          <p:cNvSpPr/>
          <p:nvPr/>
        </p:nvSpPr>
        <p:spPr>
          <a:xfrm>
            <a:off x="628650" y="4510720"/>
            <a:ext cx="260864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└────────────────────────── [Enter]</a:t>
            </a:r>
            <a:endParaRPr lang="en-US" sz="621" dirty="0"/>
          </a:p>
        </p:txBody>
      </p:sp>
      <p:pic>
        <p:nvPicPr>
          <p:cNvPr id="2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6300" y="2038090"/>
            <a:ext cx="160734" cy="128588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4904184" y="2014872"/>
            <a:ext cx="157868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FF6B9D"/>
                </a:solidFill>
              </a:rPr>
              <a:t>Using st.chat_message()</a:t>
            </a:r>
            <a:endParaRPr lang="en-US" sz="885" dirty="0"/>
          </a:p>
        </p:txBody>
      </p:sp>
      <p:sp>
        <p:nvSpPr>
          <p:cNvPr id="30" name="Shape 22"/>
          <p:cNvSpPr/>
          <p:nvPr/>
        </p:nvSpPr>
        <p:spPr>
          <a:xfrm>
            <a:off x="4686300" y="2284549"/>
            <a:ext cx="4000500" cy="1547850"/>
          </a:xfrm>
          <a:prstGeom prst="rect">
            <a:avLst/>
          </a:prstGeom>
          <a:solidFill>
            <a:srgbClr val="000000">
              <a:alpha val="40000"/>
            </a:srgbClr>
          </a:solidFill>
          <a:ln/>
        </p:spPr>
      </p:sp>
      <p:sp>
        <p:nvSpPr>
          <p:cNvPr id="31" name="Text 23"/>
          <p:cNvSpPr/>
          <p:nvPr/>
        </p:nvSpPr>
        <p:spPr>
          <a:xfrm>
            <a:off x="4800600" y="2341699"/>
            <a:ext cx="3771900" cy="14335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FF6B9D"/>
                </a:solidFill>
              </a:rPr>
              <a:t>import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streamlit 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FF6B9D"/>
                </a:solidFill>
              </a:rPr>
              <a:t>as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st
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888888"/>
                </a:solidFill>
              </a:rPr>
              <a:t># Display user message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FF6B9D"/>
                </a:solidFill>
              </a:rPr>
              <a:t>with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st.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00FF88"/>
                </a:solidFill>
              </a:rPr>
              <a:t>chat_message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(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FFD93D"/>
                </a:solidFill>
              </a:rPr>
              <a:t>"user"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):
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   st.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00FF88"/>
                </a:solidFill>
              </a:rPr>
              <a:t>write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(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FFD93D"/>
                </a:solidFill>
              </a:rPr>
              <a:t>"Hello, ChatGPT!"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)
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888888"/>
                </a:solidFill>
              </a:rPr>
              <a:t># Display AI message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FF6B9D"/>
                </a:solidFill>
              </a:rPr>
              <a:t>with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st.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00FF88"/>
                </a:solidFill>
              </a:rPr>
              <a:t>chat_message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(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FFD93D"/>
                </a:solidFill>
              </a:rPr>
              <a:t>"assistant"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):
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   st.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00FF88"/>
                </a:solidFill>
              </a:rPr>
              <a:t>write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(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FFD93D"/>
                </a:solidFill>
              </a:rPr>
              <a:t>"Hello! How can I help?"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)</a:t>
            </a:r>
            <a:endParaRPr lang="en-US" sz="674" dirty="0"/>
          </a:p>
        </p:txBody>
      </p:sp>
      <p:sp>
        <p:nvSpPr>
          <p:cNvPr id="32" name="Shape 24"/>
          <p:cNvSpPr/>
          <p:nvPr/>
        </p:nvSpPr>
        <p:spPr>
          <a:xfrm>
            <a:off x="4686300" y="3889549"/>
            <a:ext cx="4000500" cy="835819"/>
          </a:xfrm>
          <a:prstGeom prst="rect">
            <a:avLst/>
          </a:prstGeom>
          <a:solidFill>
            <a:srgbClr val="FF6B9D">
              <a:alpha val="5000"/>
            </a:srgbClr>
          </a:solidFill>
          <a:ln/>
        </p:spPr>
      </p:sp>
      <p:pic>
        <p:nvPicPr>
          <p:cNvPr id="33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600" y="3971702"/>
            <a:ext cx="112514" cy="100013"/>
          </a:xfrm>
          <a:prstGeom prst="rect">
            <a:avLst/>
          </a:prstGeom>
        </p:spPr>
      </p:pic>
      <p:sp>
        <p:nvSpPr>
          <p:cNvPr id="34" name="Text 25"/>
          <p:cNvSpPr/>
          <p:nvPr/>
        </p:nvSpPr>
        <p:spPr>
          <a:xfrm>
            <a:off x="4970264" y="3953842"/>
            <a:ext cx="95274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FF6B9D"/>
                </a:solidFill>
              </a:rPr>
              <a:t>What It Looks Like</a:t>
            </a:r>
            <a:endParaRPr lang="en-US" sz="683" dirty="0"/>
          </a:p>
        </p:txBody>
      </p:sp>
      <p:sp>
        <p:nvSpPr>
          <p:cNvPr id="35" name="Shape 26"/>
          <p:cNvSpPr/>
          <p:nvPr/>
        </p:nvSpPr>
        <p:spPr>
          <a:xfrm>
            <a:off x="4800600" y="4168155"/>
            <a:ext cx="3771900" cy="428625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36" name="Shape 27"/>
          <p:cNvSpPr/>
          <p:nvPr/>
        </p:nvSpPr>
        <p:spPr>
          <a:xfrm>
            <a:off x="4914900" y="4239592"/>
            <a:ext cx="228600" cy="228600"/>
          </a:xfrm>
          <a:prstGeom prst="rect">
            <a:avLst/>
          </a:prstGeom>
          <a:solidFill>
            <a:srgbClr val="FF6B9D">
              <a:alpha val="20000"/>
            </a:srgbClr>
          </a:solidFill>
          <a:ln/>
        </p:spPr>
      </p:sp>
      <p:pic>
        <p:nvPicPr>
          <p:cNvPr id="37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9194" y="4296742"/>
            <a:ext cx="100013" cy="114300"/>
          </a:xfrm>
          <a:prstGeom prst="rect">
            <a:avLst/>
          </a:prstGeom>
        </p:spPr>
      </p:pic>
      <p:sp>
        <p:nvSpPr>
          <p:cNvPr id="38" name="Text 28"/>
          <p:cNvSpPr/>
          <p:nvPr/>
        </p:nvSpPr>
        <p:spPr>
          <a:xfrm>
            <a:off x="5214938" y="4239592"/>
            <a:ext cx="676480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34" b="1" dirty="0">
                <a:solidFill>
                  <a:srgbClr val="FF6B9D"/>
                </a:solidFill>
              </a:rPr>
              <a:t>USER</a:t>
            </a:r>
            <a:endParaRPr lang="en-US" sz="534" dirty="0"/>
          </a:p>
        </p:txBody>
      </p:sp>
      <p:sp>
        <p:nvSpPr>
          <p:cNvPr id="39" name="Text 29"/>
          <p:cNvSpPr/>
          <p:nvPr/>
        </p:nvSpPr>
        <p:spPr>
          <a:xfrm>
            <a:off x="5214938" y="4386039"/>
            <a:ext cx="676480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Hello, ChatGPT!</a:t>
            </a:r>
            <a:endParaRPr lang="en-US" sz="674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28625"/>
            <a:ext cx="82296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00FF88"/>
                </a:solidFill>
              </a:rPr>
              <a:t>19 // Basic Streamlit ChatGPT Interface</a:t>
            </a:r>
            <a:endParaRPr lang="en-US" sz="1808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91195"/>
            <a:ext cx="107156" cy="1071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1506" y="969764"/>
            <a:ext cx="1222670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0E0E0"/>
                </a:solidFill>
              </a:rPr>
              <a:t>Bringing it all together:</a:t>
            </a:r>
            <a:endParaRPr lang="en-US" sz="780" dirty="0"/>
          </a:p>
        </p:txBody>
      </p:sp>
      <p:sp>
        <p:nvSpPr>
          <p:cNvPr id="6" name="Text 2"/>
          <p:cNvSpPr/>
          <p:nvPr/>
        </p:nvSpPr>
        <p:spPr>
          <a:xfrm>
            <a:off x="1844176" y="969764"/>
            <a:ext cx="706282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00FF88"/>
                </a:solidFill>
              </a:rPr>
              <a:t>Session State</a:t>
            </a:r>
            <a:endParaRPr lang="en-US" sz="734" dirty="0"/>
          </a:p>
        </p:txBody>
      </p:sp>
      <p:sp>
        <p:nvSpPr>
          <p:cNvPr id="7" name="Text 3"/>
          <p:cNvSpPr/>
          <p:nvPr/>
        </p:nvSpPr>
        <p:spPr>
          <a:xfrm>
            <a:off x="2550458" y="969764"/>
            <a:ext cx="117035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0E0E0"/>
                </a:solidFill>
              </a:rPr>
              <a:t>+</a:t>
            </a:r>
            <a:endParaRPr lang="en-US" sz="780" dirty="0"/>
          </a:p>
        </p:txBody>
      </p:sp>
      <p:sp>
        <p:nvSpPr>
          <p:cNvPr id="8" name="Text 4"/>
          <p:cNvSpPr/>
          <p:nvPr/>
        </p:nvSpPr>
        <p:spPr>
          <a:xfrm>
            <a:off x="2667493" y="969764"/>
            <a:ext cx="772502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FF6B9D"/>
                </a:solidFill>
              </a:rPr>
              <a:t>Chat Elements</a:t>
            </a:r>
            <a:endParaRPr lang="en-US" sz="734" dirty="0"/>
          </a:p>
        </p:txBody>
      </p:sp>
      <p:sp>
        <p:nvSpPr>
          <p:cNvPr id="9" name="Text 5"/>
          <p:cNvSpPr/>
          <p:nvPr/>
        </p:nvSpPr>
        <p:spPr>
          <a:xfrm>
            <a:off x="3439995" y="969764"/>
            <a:ext cx="117035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0E0E0"/>
                </a:solidFill>
              </a:rPr>
              <a:t>+</a:t>
            </a:r>
            <a:endParaRPr lang="en-US" sz="780" dirty="0"/>
          </a:p>
        </p:txBody>
      </p:sp>
      <p:sp>
        <p:nvSpPr>
          <p:cNvPr id="10" name="Text 6"/>
          <p:cNvSpPr/>
          <p:nvPr/>
        </p:nvSpPr>
        <p:spPr>
          <a:xfrm>
            <a:off x="3557029" y="969764"/>
            <a:ext cx="667606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FFD93D"/>
                </a:solidFill>
              </a:rPr>
              <a:t>ChatGPT API</a:t>
            </a:r>
            <a:endParaRPr lang="en-US" sz="734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85875"/>
            <a:ext cx="85725" cy="11430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00075" y="1264444"/>
            <a:ext cx="83520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D93D"/>
                </a:solidFill>
              </a:rPr>
              <a:t>pages/chat.py</a:t>
            </a:r>
            <a:endParaRPr lang="en-US" sz="784" dirty="0"/>
          </a:p>
        </p:txBody>
      </p:sp>
      <p:sp>
        <p:nvSpPr>
          <p:cNvPr id="13" name="Shape 8"/>
          <p:cNvSpPr/>
          <p:nvPr/>
        </p:nvSpPr>
        <p:spPr>
          <a:xfrm>
            <a:off x="457200" y="1500188"/>
            <a:ext cx="5709279" cy="3571875"/>
          </a:xfrm>
          <a:prstGeom prst="rect">
            <a:avLst/>
          </a:prstGeom>
          <a:solidFill>
            <a:srgbClr val="000000">
              <a:alpha val="40000"/>
            </a:srgbClr>
          </a:solidFill>
          <a:ln/>
        </p:spPr>
      </p:sp>
      <p:sp>
        <p:nvSpPr>
          <p:cNvPr id="14" name="Text 9"/>
          <p:cNvSpPr/>
          <p:nvPr/>
        </p:nvSpPr>
        <p:spPr>
          <a:xfrm>
            <a:off x="585788" y="1600200"/>
            <a:ext cx="5452104" cy="811351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6B9D"/>
                </a:solidFill>
              </a:rPr>
              <a:t>import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streamlit 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6B9D"/>
                </a:solidFill>
              </a:rPr>
              <a:t>as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st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6B9D"/>
                </a:solidFill>
              </a:rPr>
              <a:t>from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openai 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6B9D"/>
                </a:solidFill>
              </a:rPr>
              <a:t>import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OpenAI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# Initialize OpenAI client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client = 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00FF88"/>
                </a:solidFill>
              </a:rPr>
              <a:t>OpenAI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(api_key=st.secrets[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D93D"/>
                </a:solidFill>
              </a:rPr>
              <a:t>"OPENAI_API_KEY"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])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# ═══════════════════════════════════════════════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# STEP 1: Initialize session state for messages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# ═══════════════════════════════════════════════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6B9D"/>
                </a:solidFill>
              </a:rPr>
              <a:t>if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D93D"/>
                </a:solidFill>
              </a:rPr>
              <a:t>"messages"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6B9D"/>
                </a:solidFill>
              </a:rPr>
              <a:t>not in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st.session_state: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st.session_state.messages = [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    {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D93D"/>
                </a:solidFill>
              </a:rPr>
              <a:t>"role"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: 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D93D"/>
                </a:solidFill>
              </a:rPr>
              <a:t>"system"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, 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D93D"/>
                </a:solidFill>
              </a:rPr>
              <a:t>"content"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: 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D93D"/>
                </a:solidFill>
              </a:rPr>
              <a:t>"You are a helpful assistant."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}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]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# ═══════════════════════════════════════════════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# STEP 2: Display existing messages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# ═══════════════════════════════════════════════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6B9D"/>
                </a:solidFill>
              </a:rPr>
              <a:t>for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message 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6B9D"/>
                </a:solidFill>
              </a:rPr>
              <a:t>in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st.session_state.messages: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# Skip system messages (don't show to user)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6B9D"/>
                </a:solidFill>
              </a:rPr>
              <a:t>if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message[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D93D"/>
                </a:solidFill>
              </a:rPr>
              <a:t>"role"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] != 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D93D"/>
                </a:solidFill>
              </a:rPr>
              <a:t>"system"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: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    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6B9D"/>
                </a:solidFill>
              </a:rPr>
              <a:t>with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st.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00FF88"/>
                </a:solidFill>
              </a:rPr>
              <a:t>chat_message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(message[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D93D"/>
                </a:solidFill>
              </a:rPr>
              <a:t>"role"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]):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        st.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00FF88"/>
                </a:solidFill>
              </a:rPr>
              <a:t>write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(message[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D93D"/>
                </a:solidFill>
              </a:rPr>
              <a:t>"content"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])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# ═══════════════════════════════════════════════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# STEP 3: Handle user input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# ═══════════════════════════════════════════════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user_input = st.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00FF88"/>
                </a:solidFill>
              </a:rPr>
              <a:t>chat_input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(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D93D"/>
                </a:solidFill>
              </a:rPr>
              <a:t>"Type your message..."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)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6B9D"/>
                </a:solidFill>
              </a:rPr>
              <a:t>if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user_input: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# Display user message immediately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6B9D"/>
                </a:solidFill>
              </a:rPr>
              <a:t>with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st.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00FF88"/>
                </a:solidFill>
              </a:rPr>
              <a:t>chat_message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(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D93D"/>
                </a:solidFill>
              </a:rPr>
              <a:t>"user"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):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    st.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00FF88"/>
                </a:solidFill>
              </a:rPr>
              <a:t>write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(user_input)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# Add user message to session state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st.session_state.messages.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00FF88"/>
                </a:solidFill>
              </a:rPr>
              <a:t>append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(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    {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D93D"/>
                </a:solidFill>
              </a:rPr>
              <a:t>"role"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: 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D93D"/>
                </a:solidFill>
              </a:rPr>
              <a:t>"user"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, 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D93D"/>
                </a:solidFill>
              </a:rPr>
              <a:t>"content"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: user_input}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)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# ═══════════════════════════════════════════════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# STEP 4: Get AI response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# ═══════════════════════════════════════════════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response = client.chat.completions.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00FF88"/>
                </a:solidFill>
              </a:rPr>
              <a:t>create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(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    model=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D93D"/>
                </a:solidFill>
              </a:rPr>
              <a:t>"gpt-4o"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,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    messages=st.session_state.messages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)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# Extract AI message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ai_message = response.choices[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D93D"/>
                </a:solidFill>
              </a:rPr>
              <a:t>0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].message.content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# Display AI response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6B9D"/>
                </a:solidFill>
              </a:rPr>
              <a:t>with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st.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00FF88"/>
                </a:solidFill>
              </a:rPr>
              <a:t>chat_message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(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D93D"/>
                </a:solidFill>
              </a:rPr>
              <a:t>"assistant"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):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    st.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00FF88"/>
                </a:solidFill>
              </a:rPr>
              <a:t>write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(ai_message)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# ═══════════════════════════════════════════════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# STEP 5: Save AI response to session state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# ═══════════════════════════════════════════════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st.session_state.messages.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00FF88"/>
                </a:solidFill>
              </a:rPr>
              <a:t>append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(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    {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D93D"/>
                </a:solidFill>
              </a:rPr>
              <a:t>"role"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: 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D93D"/>
                </a:solidFill>
              </a:rPr>
              <a:t>"assistant"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, 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D93D"/>
                </a:solidFill>
              </a:rPr>
              <a:t>"content"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: ai_message}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)</a:t>
            </a:r>
            <a:endParaRPr lang="en-US" sz="621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929" y="1285875"/>
            <a:ext cx="128588" cy="11430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6523667" y="1264444"/>
            <a:ext cx="7955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0FF88"/>
                </a:solidFill>
              </a:rPr>
              <a:t>How It Works</a:t>
            </a:r>
            <a:endParaRPr lang="en-US" sz="784" dirty="0"/>
          </a:p>
        </p:txBody>
      </p:sp>
      <p:sp>
        <p:nvSpPr>
          <p:cNvPr id="17" name="Shape 11"/>
          <p:cNvSpPr/>
          <p:nvPr/>
        </p:nvSpPr>
        <p:spPr>
          <a:xfrm>
            <a:off x="6337929" y="1514475"/>
            <a:ext cx="2348871" cy="489347"/>
          </a:xfrm>
          <a:prstGeom prst="rect">
            <a:avLst/>
          </a:prstGeom>
          <a:solidFill>
            <a:srgbClr val="00FF88">
              <a:alpha val="8000"/>
            </a:srgbClr>
          </a:solidFill>
          <a:ln/>
        </p:spPr>
      </p:sp>
      <p:sp>
        <p:nvSpPr>
          <p:cNvPr id="18" name="Text 12"/>
          <p:cNvSpPr/>
          <p:nvPr/>
        </p:nvSpPr>
        <p:spPr>
          <a:xfrm>
            <a:off x="6423654" y="1557338"/>
            <a:ext cx="217742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00FF88"/>
                </a:solidFill>
              </a:rPr>
              <a:t>1</a:t>
            </a:r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00FF88"/>
                </a:solidFill>
              </a:rPr>
              <a:t> Initialize</a:t>
            </a:r>
            <a:endParaRPr lang="en-US" sz="634" dirty="0"/>
          </a:p>
        </p:txBody>
      </p:sp>
      <p:sp>
        <p:nvSpPr>
          <p:cNvPr id="19" name="Text 13"/>
          <p:cNvSpPr/>
          <p:nvPr/>
        </p:nvSpPr>
        <p:spPr>
          <a:xfrm>
            <a:off x="6423654" y="1725216"/>
            <a:ext cx="2177421" cy="23574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Create messages list in session state (persists across reruns)</a:t>
            </a:r>
            <a:endParaRPr lang="en-US" sz="568" dirty="0"/>
          </a:p>
        </p:txBody>
      </p:sp>
      <p:sp>
        <p:nvSpPr>
          <p:cNvPr id="20" name="Shape 14"/>
          <p:cNvSpPr/>
          <p:nvPr/>
        </p:nvSpPr>
        <p:spPr>
          <a:xfrm>
            <a:off x="6337929" y="2046684"/>
            <a:ext cx="2348871" cy="371475"/>
          </a:xfrm>
          <a:prstGeom prst="rect">
            <a:avLst/>
          </a:prstGeom>
          <a:solidFill>
            <a:srgbClr val="00FF88">
              <a:alpha val="8000"/>
            </a:srgbClr>
          </a:solidFill>
          <a:ln/>
        </p:spPr>
      </p:sp>
      <p:sp>
        <p:nvSpPr>
          <p:cNvPr id="21" name="Text 15"/>
          <p:cNvSpPr/>
          <p:nvPr/>
        </p:nvSpPr>
        <p:spPr>
          <a:xfrm>
            <a:off x="6423654" y="2089547"/>
            <a:ext cx="217742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FFD93D"/>
                </a:solidFill>
              </a:rPr>
              <a:t>2</a:t>
            </a:r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FFD93D"/>
                </a:solidFill>
              </a:rPr>
              <a:t> Display History</a:t>
            </a:r>
            <a:endParaRPr lang="en-US" sz="634" dirty="0"/>
          </a:p>
        </p:txBody>
      </p:sp>
      <p:sp>
        <p:nvSpPr>
          <p:cNvPr id="22" name="Text 16"/>
          <p:cNvSpPr/>
          <p:nvPr/>
        </p:nvSpPr>
        <p:spPr>
          <a:xfrm>
            <a:off x="6423654" y="2257425"/>
            <a:ext cx="2177421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Loop through messages and show in chat bubbles</a:t>
            </a:r>
            <a:endParaRPr lang="en-US" sz="568" dirty="0"/>
          </a:p>
        </p:txBody>
      </p:sp>
      <p:sp>
        <p:nvSpPr>
          <p:cNvPr id="23" name="Shape 17"/>
          <p:cNvSpPr/>
          <p:nvPr/>
        </p:nvSpPr>
        <p:spPr>
          <a:xfrm>
            <a:off x="6337929" y="2461022"/>
            <a:ext cx="2348871" cy="371475"/>
          </a:xfrm>
          <a:prstGeom prst="rect">
            <a:avLst/>
          </a:prstGeom>
          <a:solidFill>
            <a:srgbClr val="00FF88">
              <a:alpha val="8000"/>
            </a:srgbClr>
          </a:solidFill>
          <a:ln/>
        </p:spPr>
      </p:sp>
      <p:sp>
        <p:nvSpPr>
          <p:cNvPr id="24" name="Text 18"/>
          <p:cNvSpPr/>
          <p:nvPr/>
        </p:nvSpPr>
        <p:spPr>
          <a:xfrm>
            <a:off x="6423654" y="2503884"/>
            <a:ext cx="217742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FF6B9D"/>
                </a:solidFill>
              </a:rPr>
              <a:t>3</a:t>
            </a:r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FF6B9D"/>
                </a:solidFill>
              </a:rPr>
              <a:t> User Input</a:t>
            </a:r>
            <a:endParaRPr lang="en-US" sz="634" dirty="0"/>
          </a:p>
        </p:txBody>
      </p:sp>
      <p:sp>
        <p:nvSpPr>
          <p:cNvPr id="25" name="Text 19"/>
          <p:cNvSpPr/>
          <p:nvPr/>
        </p:nvSpPr>
        <p:spPr>
          <a:xfrm>
            <a:off x="6423654" y="2671763"/>
            <a:ext cx="2177421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Capture input, display it, save to session state</a:t>
            </a:r>
            <a:endParaRPr lang="en-US" sz="568" dirty="0"/>
          </a:p>
        </p:txBody>
      </p:sp>
      <p:sp>
        <p:nvSpPr>
          <p:cNvPr id="26" name="Shape 20"/>
          <p:cNvSpPr/>
          <p:nvPr/>
        </p:nvSpPr>
        <p:spPr>
          <a:xfrm>
            <a:off x="6337929" y="2875359"/>
            <a:ext cx="2348871" cy="371475"/>
          </a:xfrm>
          <a:prstGeom prst="rect">
            <a:avLst/>
          </a:prstGeom>
          <a:solidFill>
            <a:srgbClr val="00FF88">
              <a:alpha val="8000"/>
            </a:srgbClr>
          </a:solidFill>
          <a:ln/>
        </p:spPr>
      </p:sp>
      <p:sp>
        <p:nvSpPr>
          <p:cNvPr id="27" name="Text 21"/>
          <p:cNvSpPr/>
          <p:nvPr/>
        </p:nvSpPr>
        <p:spPr>
          <a:xfrm>
            <a:off x="6423654" y="2918222"/>
            <a:ext cx="217742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00FF88"/>
                </a:solidFill>
              </a:rPr>
              <a:t>4</a:t>
            </a:r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00FF88"/>
                </a:solidFill>
              </a:rPr>
              <a:t> API Call</a:t>
            </a:r>
            <a:endParaRPr lang="en-US" sz="634" dirty="0"/>
          </a:p>
        </p:txBody>
      </p:sp>
      <p:sp>
        <p:nvSpPr>
          <p:cNvPr id="28" name="Text 22"/>
          <p:cNvSpPr/>
          <p:nvPr/>
        </p:nvSpPr>
        <p:spPr>
          <a:xfrm>
            <a:off x="6423654" y="3086100"/>
            <a:ext cx="2177421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Send entire conversation to ChatGPT API</a:t>
            </a:r>
            <a:endParaRPr lang="en-US" sz="568" dirty="0"/>
          </a:p>
        </p:txBody>
      </p:sp>
      <p:sp>
        <p:nvSpPr>
          <p:cNvPr id="29" name="Shape 23"/>
          <p:cNvSpPr/>
          <p:nvPr/>
        </p:nvSpPr>
        <p:spPr>
          <a:xfrm>
            <a:off x="6337929" y="3289697"/>
            <a:ext cx="2348871" cy="371475"/>
          </a:xfrm>
          <a:prstGeom prst="rect">
            <a:avLst/>
          </a:prstGeom>
          <a:solidFill>
            <a:srgbClr val="00FF88">
              <a:alpha val="8000"/>
            </a:srgbClr>
          </a:solidFill>
          <a:ln/>
        </p:spPr>
      </p:sp>
      <p:sp>
        <p:nvSpPr>
          <p:cNvPr id="30" name="Text 24"/>
          <p:cNvSpPr/>
          <p:nvPr/>
        </p:nvSpPr>
        <p:spPr>
          <a:xfrm>
            <a:off x="6423654" y="3332559"/>
            <a:ext cx="217742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FFD93D"/>
                </a:solidFill>
              </a:rPr>
              <a:t>5</a:t>
            </a:r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FFD93D"/>
                </a:solidFill>
              </a:rPr>
              <a:t> Save Response</a:t>
            </a:r>
            <a:endParaRPr lang="en-US" sz="634" dirty="0"/>
          </a:p>
        </p:txBody>
      </p:sp>
      <p:sp>
        <p:nvSpPr>
          <p:cNvPr id="31" name="Text 25"/>
          <p:cNvSpPr/>
          <p:nvPr/>
        </p:nvSpPr>
        <p:spPr>
          <a:xfrm>
            <a:off x="6423654" y="3500438"/>
            <a:ext cx="2177421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Display AI response, save to session state</a:t>
            </a:r>
            <a:endParaRPr lang="en-US" sz="568" dirty="0"/>
          </a:p>
        </p:txBody>
      </p:sp>
      <p:sp>
        <p:nvSpPr>
          <p:cNvPr id="32" name="Shape 26"/>
          <p:cNvSpPr/>
          <p:nvPr/>
        </p:nvSpPr>
        <p:spPr>
          <a:xfrm>
            <a:off x="6337929" y="3718322"/>
            <a:ext cx="2348871" cy="1117885"/>
          </a:xfrm>
          <a:prstGeom prst="rect">
            <a:avLst/>
          </a:prstGeom>
          <a:solidFill>
            <a:srgbClr val="00FF88">
              <a:alpha val="3000"/>
            </a:srgbClr>
          </a:solidFill>
          <a:ln/>
        </p:spPr>
      </p:sp>
      <p:pic>
        <p:nvPicPr>
          <p:cNvPr id="3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3654" y="3812977"/>
            <a:ext cx="92869" cy="92869"/>
          </a:xfrm>
          <a:prstGeom prst="rect">
            <a:avLst/>
          </a:prstGeom>
        </p:spPr>
      </p:pic>
      <p:sp>
        <p:nvSpPr>
          <p:cNvPr id="34" name="Text 27"/>
          <p:cNvSpPr/>
          <p:nvPr/>
        </p:nvSpPr>
        <p:spPr>
          <a:xfrm>
            <a:off x="6573673" y="3795117"/>
            <a:ext cx="460911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00FF88"/>
                </a:solidFill>
              </a:rPr>
              <a:t>The Cycle</a:t>
            </a:r>
            <a:endParaRPr lang="en-US" sz="634" dirty="0"/>
          </a:p>
        </p:txBody>
      </p:sp>
      <p:pic>
        <p:nvPicPr>
          <p:cNvPr id="3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3654" y="4018359"/>
            <a:ext cx="69652" cy="78581"/>
          </a:xfrm>
          <a:prstGeom prst="rect">
            <a:avLst/>
          </a:prstGeom>
        </p:spPr>
      </p:pic>
      <p:sp>
        <p:nvSpPr>
          <p:cNvPr id="36" name="Text 28"/>
          <p:cNvSpPr/>
          <p:nvPr/>
        </p:nvSpPr>
        <p:spPr>
          <a:xfrm>
            <a:off x="6536168" y="4002286"/>
            <a:ext cx="761702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User types message</a:t>
            </a:r>
            <a:endParaRPr lang="en-US" sz="568" dirty="0"/>
          </a:p>
        </p:txBody>
      </p:sp>
      <p:pic>
        <p:nvPicPr>
          <p:cNvPr id="3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3654" y="4181215"/>
            <a:ext cx="69652" cy="78581"/>
          </a:xfrm>
          <a:prstGeom prst="rect">
            <a:avLst/>
          </a:prstGeom>
        </p:spPr>
      </p:pic>
      <p:sp>
        <p:nvSpPr>
          <p:cNvPr id="38" name="Text 29"/>
          <p:cNvSpPr/>
          <p:nvPr/>
        </p:nvSpPr>
        <p:spPr>
          <a:xfrm>
            <a:off x="6536168" y="4165141"/>
            <a:ext cx="785506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Save to session state</a:t>
            </a:r>
            <a:endParaRPr lang="en-US" sz="568" dirty="0"/>
          </a:p>
        </p:txBody>
      </p:sp>
      <p:pic>
        <p:nvPicPr>
          <p:cNvPr id="3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3654" y="4344070"/>
            <a:ext cx="69652" cy="78581"/>
          </a:xfrm>
          <a:prstGeom prst="rect">
            <a:avLst/>
          </a:prstGeom>
        </p:spPr>
      </p:pic>
      <p:sp>
        <p:nvSpPr>
          <p:cNvPr id="40" name="Text 30"/>
          <p:cNvSpPr/>
          <p:nvPr/>
        </p:nvSpPr>
        <p:spPr>
          <a:xfrm>
            <a:off x="6536168" y="4327996"/>
            <a:ext cx="785506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Send to ChatGPT API</a:t>
            </a:r>
            <a:endParaRPr lang="en-US" sz="568" dirty="0"/>
          </a:p>
        </p:txBody>
      </p:sp>
      <p:pic>
        <p:nvPicPr>
          <p:cNvPr id="41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23654" y="4506925"/>
            <a:ext cx="69652" cy="78581"/>
          </a:xfrm>
          <a:prstGeom prst="rect">
            <a:avLst/>
          </a:prstGeom>
        </p:spPr>
      </p:pic>
      <p:sp>
        <p:nvSpPr>
          <p:cNvPr id="42" name="Text 31"/>
          <p:cNvSpPr/>
          <p:nvPr/>
        </p:nvSpPr>
        <p:spPr>
          <a:xfrm>
            <a:off x="6536168" y="4490851"/>
            <a:ext cx="607302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Get AI response</a:t>
            </a:r>
            <a:endParaRPr lang="en-US" sz="568" dirty="0"/>
          </a:p>
        </p:txBody>
      </p:sp>
      <p:pic>
        <p:nvPicPr>
          <p:cNvPr id="43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3654" y="4669780"/>
            <a:ext cx="69652" cy="78581"/>
          </a:xfrm>
          <a:prstGeom prst="rect">
            <a:avLst/>
          </a:prstGeom>
        </p:spPr>
      </p:pic>
      <p:sp>
        <p:nvSpPr>
          <p:cNvPr id="44" name="Text 32"/>
          <p:cNvSpPr/>
          <p:nvPr/>
        </p:nvSpPr>
        <p:spPr>
          <a:xfrm>
            <a:off x="6536168" y="4653707"/>
            <a:ext cx="549287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Save &amp; display</a:t>
            </a:r>
            <a:endParaRPr lang="en-US" sz="568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28625"/>
            <a:ext cx="39433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00FF88"/>
                </a:solidFill>
              </a:rPr>
              <a:t>01 // What Are APIs?</a:t>
            </a:r>
            <a:endParaRPr lang="en-US" sz="1808" dirty="0"/>
          </a:p>
        </p:txBody>
      </p:sp>
      <p:sp>
        <p:nvSpPr>
          <p:cNvPr id="4" name="Shape 1"/>
          <p:cNvSpPr/>
          <p:nvPr/>
        </p:nvSpPr>
        <p:spPr>
          <a:xfrm>
            <a:off x="457200" y="1042988"/>
            <a:ext cx="3943350" cy="1295809"/>
          </a:xfrm>
          <a:prstGeom prst="rect">
            <a:avLst/>
          </a:prstGeom>
          <a:solidFill>
            <a:srgbClr val="00FF88">
              <a:alpha val="5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457200" y="1042988"/>
            <a:ext cx="28575" cy="1295809"/>
          </a:xfrm>
          <a:prstGeom prst="rect">
            <a:avLst/>
          </a:prstGeom>
          <a:solidFill>
            <a:srgbClr val="00FF88"/>
          </a:solidFill>
          <a:ln/>
        </p:spPr>
      </p:sp>
      <p:sp>
        <p:nvSpPr>
          <p:cNvPr id="6" name="Text 3"/>
          <p:cNvSpPr/>
          <p:nvPr/>
        </p:nvSpPr>
        <p:spPr>
          <a:xfrm>
            <a:off x="628650" y="1185863"/>
            <a:ext cx="36004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FF88"/>
                </a:solidFill>
              </a:rPr>
              <a:t>Definition</a:t>
            </a:r>
            <a:endParaRPr lang="en-US" sz="885" dirty="0"/>
          </a:p>
        </p:txBody>
      </p:sp>
      <p:sp>
        <p:nvSpPr>
          <p:cNvPr id="7" name="Text 4"/>
          <p:cNvSpPr/>
          <p:nvPr/>
        </p:nvSpPr>
        <p:spPr>
          <a:xfrm>
            <a:off x="628650" y="1464469"/>
            <a:ext cx="3600450" cy="874328"/>
          </a:xfrm>
          <a:prstGeom prst="rect">
            <a:avLst/>
          </a:prstGeom>
          <a:noFill/>
          <a:ln/>
        </p:spPr>
        <p:txBody>
          <a:bodyPr wrap="square" lIns="0" tIns="0" rIns="0" bIns="170053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D93D"/>
                </a:solidFill>
              </a:rPr>
              <a:t>API</a:t>
            </a:r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E0E0E0"/>
                </a:solidFill>
              </a:rPr>
              <a:t> = Application Programming Interface </a:t>
            </a:r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E0E0E0"/>
                </a:solidFill>
              </a:rPr>
              <a:t> A set of rules and protocols that allows different software </a:t>
            </a:r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E0E0E0"/>
                </a:solidFill>
              </a:rPr>
              <a:t>applications to communicate with each other.</a:t>
            </a:r>
            <a:endParaRPr lang="en-US" sz="784" dirty="0"/>
          </a:p>
        </p:txBody>
      </p:sp>
      <p:sp>
        <p:nvSpPr>
          <p:cNvPr id="8" name="Text 5"/>
          <p:cNvSpPr/>
          <p:nvPr/>
        </p:nvSpPr>
        <p:spPr>
          <a:xfrm>
            <a:off x="457200" y="2510247"/>
            <a:ext cx="39433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FF6B9D"/>
                </a:solidFill>
              </a:rPr>
              <a:t>Why APIs Matter</a:t>
            </a:r>
            <a:endParaRPr lang="en-US" sz="987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878150"/>
            <a:ext cx="107156" cy="10715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21506" y="2856719"/>
            <a:ext cx="2783942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0E0E0"/>
                </a:solidFill>
              </a:rPr>
              <a:t>Access powerful services without building from scratch</a:t>
            </a:r>
            <a:endParaRPr lang="en-US" sz="78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146041"/>
            <a:ext cx="107156" cy="10715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21506" y="3124609"/>
            <a:ext cx="2914873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0E0E0"/>
                </a:solidFill>
              </a:rPr>
              <a:t>Focus on your core application, not reinventing the wheel</a:t>
            </a:r>
            <a:endParaRPr lang="en-US" sz="78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413931"/>
            <a:ext cx="107156" cy="10715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21506" y="3392500"/>
            <a:ext cx="2239482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0E0E0"/>
                </a:solidFill>
              </a:rPr>
              <a:t>Always up-to-date with latest improvements</a:t>
            </a:r>
            <a:endParaRPr lang="en-US" sz="780" dirty="0"/>
          </a:p>
        </p:txBody>
      </p:sp>
      <p:sp>
        <p:nvSpPr>
          <p:cNvPr id="15" name="Text 9"/>
          <p:cNvSpPr/>
          <p:nvPr/>
        </p:nvSpPr>
        <p:spPr>
          <a:xfrm>
            <a:off x="457200" y="3756831"/>
            <a:ext cx="39433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FF6B9D"/>
                </a:solidFill>
              </a:rPr>
              <a:t>Real-World Examples</a:t>
            </a:r>
            <a:endParaRPr lang="en-US" sz="987" dirty="0"/>
          </a:p>
        </p:txBody>
      </p:sp>
      <p:sp>
        <p:nvSpPr>
          <p:cNvPr id="16" name="Shape 10"/>
          <p:cNvSpPr/>
          <p:nvPr/>
        </p:nvSpPr>
        <p:spPr>
          <a:xfrm>
            <a:off x="457200" y="4085444"/>
            <a:ext cx="1042150" cy="235744"/>
          </a:xfrm>
          <a:prstGeom prst="rect">
            <a:avLst/>
          </a:prstGeom>
          <a:solidFill>
            <a:srgbClr val="FFD93D">
              <a:alpha val="15000"/>
            </a:srgbClr>
          </a:solidFill>
          <a:ln/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4153309"/>
            <a:ext cx="125016" cy="100013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53666" y="4135450"/>
            <a:ext cx="63138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FFD93D"/>
                </a:solidFill>
              </a:rPr>
              <a:t>Weather APIs</a:t>
            </a:r>
            <a:endParaRPr lang="en-US" sz="727" dirty="0"/>
          </a:p>
        </p:txBody>
      </p:sp>
      <p:sp>
        <p:nvSpPr>
          <p:cNvPr id="19" name="Shape 12"/>
          <p:cNvSpPr/>
          <p:nvPr/>
        </p:nvSpPr>
        <p:spPr>
          <a:xfrm>
            <a:off x="1614794" y="4085444"/>
            <a:ext cx="1018068" cy="235744"/>
          </a:xfrm>
          <a:prstGeom prst="rect">
            <a:avLst/>
          </a:prstGeom>
          <a:solidFill>
            <a:srgbClr val="FFD93D">
              <a:alpha val="15000"/>
            </a:srgbClr>
          </a:solidFill>
          <a:ln/>
        </p:spPr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9094" y="4153309"/>
            <a:ext cx="112514" cy="100013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1898759" y="4135450"/>
            <a:ext cx="61980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FFD93D"/>
                </a:solidFill>
              </a:rPr>
              <a:t>Google Maps</a:t>
            </a:r>
            <a:endParaRPr lang="en-US" sz="727" dirty="0"/>
          </a:p>
        </p:txBody>
      </p:sp>
      <p:sp>
        <p:nvSpPr>
          <p:cNvPr id="22" name="Shape 14"/>
          <p:cNvSpPr/>
          <p:nvPr/>
        </p:nvSpPr>
        <p:spPr>
          <a:xfrm>
            <a:off x="2748307" y="4085444"/>
            <a:ext cx="1045945" cy="235744"/>
          </a:xfrm>
          <a:prstGeom prst="rect">
            <a:avLst/>
          </a:prstGeom>
          <a:solidFill>
            <a:srgbClr val="FFD93D">
              <a:alpha val="15000"/>
            </a:srgbClr>
          </a:solidFill>
          <a:ln/>
        </p:spPr>
      </p:sp>
      <p:pic>
        <p:nvPicPr>
          <p:cNvPr id="23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2607" y="4153309"/>
            <a:ext cx="112514" cy="100013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3032271" y="4135450"/>
            <a:ext cx="64768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FFD93D"/>
                </a:solidFill>
              </a:rPr>
              <a:t>Payment APIs</a:t>
            </a:r>
            <a:endParaRPr lang="en-US" sz="727" dirty="0"/>
          </a:p>
        </p:txBody>
      </p:sp>
      <p:sp>
        <p:nvSpPr>
          <p:cNvPr id="25" name="Shape 16"/>
          <p:cNvSpPr/>
          <p:nvPr/>
        </p:nvSpPr>
        <p:spPr>
          <a:xfrm>
            <a:off x="457200" y="4378337"/>
            <a:ext cx="960946" cy="235744"/>
          </a:xfrm>
          <a:prstGeom prst="rect">
            <a:avLst/>
          </a:prstGeom>
          <a:solidFill>
            <a:srgbClr val="FFD93D">
              <a:alpha val="15000"/>
            </a:srgbClr>
          </a:solidFill>
          <a:ln/>
        </p:spPr>
      </p:sp>
      <p:pic>
        <p:nvPicPr>
          <p:cNvPr id="26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4446203"/>
            <a:ext cx="87511" cy="100013"/>
          </a:xfrm>
          <a:prstGeom prst="rect">
            <a:avLst/>
          </a:prstGeom>
        </p:spPr>
      </p:pic>
      <p:sp>
        <p:nvSpPr>
          <p:cNvPr id="27" name="Text 17"/>
          <p:cNvSpPr/>
          <p:nvPr/>
        </p:nvSpPr>
        <p:spPr>
          <a:xfrm>
            <a:off x="716161" y="4428344"/>
            <a:ext cx="58768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FFD93D"/>
                </a:solidFill>
              </a:rPr>
              <a:t>Social Media</a:t>
            </a:r>
            <a:endParaRPr lang="en-US" sz="727" dirty="0"/>
          </a:p>
        </p:txBody>
      </p:sp>
      <p:sp>
        <p:nvSpPr>
          <p:cNvPr id="28" name="Shape 18"/>
          <p:cNvSpPr/>
          <p:nvPr/>
        </p:nvSpPr>
        <p:spPr>
          <a:xfrm>
            <a:off x="1533590" y="4378337"/>
            <a:ext cx="916130" cy="235744"/>
          </a:xfrm>
          <a:prstGeom prst="rect">
            <a:avLst/>
          </a:prstGeom>
          <a:solidFill>
            <a:srgbClr val="FFD93D">
              <a:alpha val="15000"/>
            </a:srgbClr>
          </a:solidFill>
          <a:ln/>
        </p:spPr>
      </p:sp>
      <p:pic>
        <p:nvPicPr>
          <p:cNvPr id="29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7890" y="4446203"/>
            <a:ext cx="125016" cy="100013"/>
          </a:xfrm>
          <a:prstGeom prst="rect">
            <a:avLst/>
          </a:prstGeom>
        </p:spPr>
      </p:pic>
      <p:sp>
        <p:nvSpPr>
          <p:cNvPr id="30" name="Text 19"/>
          <p:cNvSpPr/>
          <p:nvPr/>
        </p:nvSpPr>
        <p:spPr>
          <a:xfrm>
            <a:off x="1830056" y="4428344"/>
            <a:ext cx="50536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FFD93D"/>
                </a:solidFill>
              </a:rPr>
              <a:t>AI Services</a:t>
            </a:r>
            <a:endParaRPr lang="en-US" sz="727" dirty="0"/>
          </a:p>
        </p:txBody>
      </p:sp>
      <p:sp>
        <p:nvSpPr>
          <p:cNvPr id="31" name="Shape 20"/>
          <p:cNvSpPr/>
          <p:nvPr/>
        </p:nvSpPr>
        <p:spPr>
          <a:xfrm>
            <a:off x="4743450" y="428625"/>
            <a:ext cx="3943350" cy="3831896"/>
          </a:xfrm>
          <a:prstGeom prst="rect">
            <a:avLst/>
          </a:prstGeom>
          <a:solidFill>
            <a:srgbClr val="FF6B9D">
              <a:alpha val="5000"/>
            </a:srgbClr>
          </a:solidFill>
          <a:ln/>
        </p:spPr>
      </p:sp>
      <p:pic>
        <p:nvPicPr>
          <p:cNvPr id="32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54697" y="612577"/>
            <a:ext cx="137517" cy="157163"/>
          </a:xfrm>
          <a:prstGeom prst="rect">
            <a:avLst/>
          </a:prstGeom>
        </p:spPr>
      </p:pic>
      <p:sp>
        <p:nvSpPr>
          <p:cNvPr id="33" name="Text 21"/>
          <p:cNvSpPr/>
          <p:nvPr/>
        </p:nvSpPr>
        <p:spPr>
          <a:xfrm>
            <a:off x="5849364" y="582216"/>
            <a:ext cx="192618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090" b="1" dirty="0">
                <a:solidFill>
                  <a:srgbClr val="FFD93D"/>
                </a:solidFill>
              </a:rPr>
              <a:t>The Restaurant Analogy</a:t>
            </a:r>
            <a:endParaRPr lang="en-US" sz="1090" dirty="0"/>
          </a:p>
        </p:txBody>
      </p:sp>
      <p:sp>
        <p:nvSpPr>
          <p:cNvPr id="34" name="Shape 22"/>
          <p:cNvSpPr/>
          <p:nvPr/>
        </p:nvSpPr>
        <p:spPr>
          <a:xfrm>
            <a:off x="4943475" y="921544"/>
            <a:ext cx="3543300" cy="464344"/>
          </a:xfrm>
          <a:prstGeom prst="rect">
            <a:avLst/>
          </a:prstGeom>
          <a:solidFill>
            <a:srgbClr val="FF6B9D">
              <a:alpha val="8000"/>
            </a:srgbClr>
          </a:solidFill>
          <a:ln/>
        </p:spPr>
      </p:sp>
      <p:sp>
        <p:nvSpPr>
          <p:cNvPr id="35" name="Shape 23"/>
          <p:cNvSpPr/>
          <p:nvPr/>
        </p:nvSpPr>
        <p:spPr>
          <a:xfrm>
            <a:off x="5057775" y="1010841"/>
            <a:ext cx="285750" cy="285750"/>
          </a:xfrm>
          <a:prstGeom prst="rect">
            <a:avLst/>
          </a:prstGeom>
          <a:solidFill>
            <a:srgbClr val="00FF88">
              <a:alpha val="20000"/>
            </a:srgbClr>
          </a:solidFill>
          <a:ln/>
        </p:spPr>
      </p:sp>
      <p:pic>
        <p:nvPicPr>
          <p:cNvPr id="36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5641" y="1067991"/>
            <a:ext cx="150019" cy="171450"/>
          </a:xfrm>
          <a:prstGeom prst="rect">
            <a:avLst/>
          </a:prstGeom>
        </p:spPr>
      </p:pic>
      <p:sp>
        <p:nvSpPr>
          <p:cNvPr id="37" name="Text 24"/>
          <p:cNvSpPr/>
          <p:nvPr/>
        </p:nvSpPr>
        <p:spPr>
          <a:xfrm>
            <a:off x="5429250" y="992981"/>
            <a:ext cx="87544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0FF88"/>
                </a:solidFill>
              </a:rPr>
              <a:t>You (Customer)</a:t>
            </a:r>
            <a:endParaRPr lang="en-US" sz="784" dirty="0"/>
          </a:p>
        </p:txBody>
      </p:sp>
      <p:sp>
        <p:nvSpPr>
          <p:cNvPr id="38" name="Text 25"/>
          <p:cNvSpPr/>
          <p:nvPr/>
        </p:nvSpPr>
        <p:spPr>
          <a:xfrm>
            <a:off x="5429250" y="1164431"/>
            <a:ext cx="87544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Your Python Code</a:t>
            </a:r>
            <a:endParaRPr lang="en-US" sz="727" dirty="0"/>
          </a:p>
        </p:txBody>
      </p:sp>
      <p:pic>
        <p:nvPicPr>
          <p:cNvPr id="39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50831" y="1457325"/>
            <a:ext cx="128588" cy="171450"/>
          </a:xfrm>
          <a:prstGeom prst="rect">
            <a:avLst/>
          </a:prstGeom>
        </p:spPr>
      </p:pic>
      <p:sp>
        <p:nvSpPr>
          <p:cNvPr id="40" name="Shape 26"/>
          <p:cNvSpPr/>
          <p:nvPr/>
        </p:nvSpPr>
        <p:spPr>
          <a:xfrm>
            <a:off x="4943475" y="1707356"/>
            <a:ext cx="3543300" cy="464344"/>
          </a:xfrm>
          <a:prstGeom prst="rect">
            <a:avLst/>
          </a:prstGeom>
          <a:solidFill>
            <a:srgbClr val="FF6B9D">
              <a:alpha val="8000"/>
            </a:srgbClr>
          </a:solidFill>
          <a:ln/>
        </p:spPr>
      </p:sp>
      <p:sp>
        <p:nvSpPr>
          <p:cNvPr id="41" name="Shape 27"/>
          <p:cNvSpPr/>
          <p:nvPr/>
        </p:nvSpPr>
        <p:spPr>
          <a:xfrm>
            <a:off x="5057775" y="1796653"/>
            <a:ext cx="285750" cy="285750"/>
          </a:xfrm>
          <a:prstGeom prst="rect">
            <a:avLst/>
          </a:prstGeom>
          <a:solidFill>
            <a:srgbClr val="FFD93D">
              <a:alpha val="20000"/>
            </a:srgbClr>
          </a:solidFill>
          <a:ln/>
        </p:spPr>
      </p:sp>
      <p:pic>
        <p:nvPicPr>
          <p:cNvPr id="42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04209" y="1853803"/>
            <a:ext cx="192881" cy="171450"/>
          </a:xfrm>
          <a:prstGeom prst="rect">
            <a:avLst/>
          </a:prstGeom>
        </p:spPr>
      </p:pic>
      <p:sp>
        <p:nvSpPr>
          <p:cNvPr id="43" name="Text 28"/>
          <p:cNvSpPr/>
          <p:nvPr/>
        </p:nvSpPr>
        <p:spPr>
          <a:xfrm>
            <a:off x="5429250" y="1778794"/>
            <a:ext cx="91582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D93D"/>
                </a:solidFill>
              </a:rPr>
              <a:t>Menu</a:t>
            </a:r>
            <a:endParaRPr lang="en-US" sz="784" dirty="0"/>
          </a:p>
        </p:txBody>
      </p:sp>
      <p:sp>
        <p:nvSpPr>
          <p:cNvPr id="44" name="Text 29"/>
          <p:cNvSpPr/>
          <p:nvPr/>
        </p:nvSpPr>
        <p:spPr>
          <a:xfrm>
            <a:off x="5429250" y="1950244"/>
            <a:ext cx="91582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API Documentation</a:t>
            </a:r>
            <a:endParaRPr lang="en-US" sz="727" dirty="0"/>
          </a:p>
        </p:txBody>
      </p:sp>
      <p:pic>
        <p:nvPicPr>
          <p:cNvPr id="4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50831" y="2243138"/>
            <a:ext cx="128588" cy="171450"/>
          </a:xfrm>
          <a:prstGeom prst="rect">
            <a:avLst/>
          </a:prstGeom>
        </p:spPr>
      </p:pic>
      <p:sp>
        <p:nvSpPr>
          <p:cNvPr id="46" name="Shape 30"/>
          <p:cNvSpPr/>
          <p:nvPr/>
        </p:nvSpPr>
        <p:spPr>
          <a:xfrm>
            <a:off x="4943475" y="2493169"/>
            <a:ext cx="3543300" cy="464344"/>
          </a:xfrm>
          <a:prstGeom prst="rect">
            <a:avLst/>
          </a:prstGeom>
          <a:solidFill>
            <a:srgbClr val="FF6B9D">
              <a:alpha val="8000"/>
            </a:srgbClr>
          </a:solidFill>
          <a:ln/>
        </p:spPr>
      </p:sp>
      <p:sp>
        <p:nvSpPr>
          <p:cNvPr id="47" name="Shape 31"/>
          <p:cNvSpPr/>
          <p:nvPr/>
        </p:nvSpPr>
        <p:spPr>
          <a:xfrm>
            <a:off x="5057775" y="2582466"/>
            <a:ext cx="285750" cy="285750"/>
          </a:xfrm>
          <a:prstGeom prst="rect">
            <a:avLst/>
          </a:prstGeom>
          <a:solidFill>
            <a:srgbClr val="FF6B9D">
              <a:alpha val="20000"/>
            </a:srgbClr>
          </a:solidFill>
          <a:ln/>
        </p:spPr>
      </p:sp>
      <p:pic>
        <p:nvPicPr>
          <p:cNvPr id="48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14925" y="2639616"/>
            <a:ext cx="171450" cy="171450"/>
          </a:xfrm>
          <a:prstGeom prst="rect">
            <a:avLst/>
          </a:prstGeom>
        </p:spPr>
      </p:pic>
      <p:sp>
        <p:nvSpPr>
          <p:cNvPr id="49" name="Text 32"/>
          <p:cNvSpPr/>
          <p:nvPr/>
        </p:nvSpPr>
        <p:spPr>
          <a:xfrm>
            <a:off x="5429250" y="2564606"/>
            <a:ext cx="38121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6B9D"/>
                </a:solidFill>
              </a:rPr>
              <a:t>Waiter</a:t>
            </a:r>
            <a:endParaRPr lang="en-US" sz="784" dirty="0"/>
          </a:p>
        </p:txBody>
      </p:sp>
      <p:sp>
        <p:nvSpPr>
          <p:cNvPr id="50" name="Text 33"/>
          <p:cNvSpPr/>
          <p:nvPr/>
        </p:nvSpPr>
        <p:spPr>
          <a:xfrm>
            <a:off x="5429250" y="2736056"/>
            <a:ext cx="38121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The API</a:t>
            </a:r>
            <a:endParaRPr lang="en-US" sz="727" dirty="0"/>
          </a:p>
        </p:txBody>
      </p:sp>
      <p:pic>
        <p:nvPicPr>
          <p:cNvPr id="51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50831" y="3028950"/>
            <a:ext cx="128588" cy="171450"/>
          </a:xfrm>
          <a:prstGeom prst="rect">
            <a:avLst/>
          </a:prstGeom>
        </p:spPr>
      </p:pic>
      <p:sp>
        <p:nvSpPr>
          <p:cNvPr id="52" name="Shape 34"/>
          <p:cNvSpPr/>
          <p:nvPr/>
        </p:nvSpPr>
        <p:spPr>
          <a:xfrm>
            <a:off x="4943475" y="3278981"/>
            <a:ext cx="3543300" cy="464344"/>
          </a:xfrm>
          <a:prstGeom prst="rect">
            <a:avLst/>
          </a:prstGeom>
          <a:solidFill>
            <a:srgbClr val="FF6B9D">
              <a:alpha val="8000"/>
            </a:srgbClr>
          </a:solidFill>
          <a:ln/>
        </p:spPr>
      </p:sp>
      <p:sp>
        <p:nvSpPr>
          <p:cNvPr id="53" name="Shape 35"/>
          <p:cNvSpPr/>
          <p:nvPr/>
        </p:nvSpPr>
        <p:spPr>
          <a:xfrm>
            <a:off x="5057775" y="3368278"/>
            <a:ext cx="285750" cy="285750"/>
          </a:xfrm>
          <a:prstGeom prst="rect">
            <a:avLst/>
          </a:prstGeom>
          <a:solidFill>
            <a:srgbClr val="00FF88">
              <a:alpha val="20000"/>
            </a:srgbClr>
          </a:solidFill>
          <a:ln/>
        </p:spPr>
      </p:sp>
      <p:pic>
        <p:nvPicPr>
          <p:cNvPr id="54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25641" y="3425428"/>
            <a:ext cx="150019" cy="171450"/>
          </a:xfrm>
          <a:prstGeom prst="rect">
            <a:avLst/>
          </a:prstGeom>
        </p:spPr>
      </p:pic>
      <p:sp>
        <p:nvSpPr>
          <p:cNvPr id="55" name="Text 36"/>
          <p:cNvSpPr/>
          <p:nvPr/>
        </p:nvSpPr>
        <p:spPr>
          <a:xfrm>
            <a:off x="5429250" y="3350419"/>
            <a:ext cx="97763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0FF88"/>
                </a:solidFill>
              </a:rPr>
              <a:t>Kitchen</a:t>
            </a:r>
            <a:endParaRPr lang="en-US" sz="784" dirty="0"/>
          </a:p>
        </p:txBody>
      </p:sp>
      <p:sp>
        <p:nvSpPr>
          <p:cNvPr id="56" name="Text 37"/>
          <p:cNvSpPr/>
          <p:nvPr/>
        </p:nvSpPr>
        <p:spPr>
          <a:xfrm>
            <a:off x="5429250" y="3521869"/>
            <a:ext cx="97763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API Server (ChatGPT)</a:t>
            </a:r>
            <a:endParaRPr lang="en-US" sz="727" dirty="0"/>
          </a:p>
        </p:txBody>
      </p:sp>
      <p:sp>
        <p:nvSpPr>
          <p:cNvPr id="57" name="Shape 38"/>
          <p:cNvSpPr/>
          <p:nvPr/>
        </p:nvSpPr>
        <p:spPr>
          <a:xfrm>
            <a:off x="4943475" y="3814763"/>
            <a:ext cx="3543300" cy="331459"/>
          </a:xfrm>
          <a:prstGeom prst="rect">
            <a:avLst/>
          </a:prstGeom>
          <a:solidFill>
            <a:srgbClr val="00FF88">
              <a:alpha val="8000"/>
            </a:srgbClr>
          </a:solidFill>
          <a:ln/>
        </p:spPr>
      </p:sp>
      <p:pic>
        <p:nvPicPr>
          <p:cNvPr id="58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20252" y="3929063"/>
            <a:ext cx="75009" cy="100013"/>
          </a:xfrm>
          <a:prstGeom prst="rect">
            <a:avLst/>
          </a:prstGeom>
        </p:spPr>
      </p:pic>
      <p:sp>
        <p:nvSpPr>
          <p:cNvPr id="59" name="Text 39"/>
          <p:cNvSpPr/>
          <p:nvPr/>
        </p:nvSpPr>
        <p:spPr>
          <a:xfrm>
            <a:off x="5452411" y="3911203"/>
            <a:ext cx="265755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You don't need to know how to cook—just how to order!</a:t>
            </a:r>
            <a:endParaRPr lang="en-US" sz="727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28625"/>
            <a:ext cx="82296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00FF88"/>
                </a:solidFill>
              </a:rPr>
              <a:t>20 // Adding Streaming Responses - Part 1</a:t>
            </a:r>
            <a:endParaRPr lang="en-US" sz="1808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19770"/>
            <a:ext cx="114300" cy="114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650" y="998339"/>
            <a:ext cx="161164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E0E0E0"/>
                </a:solidFill>
              </a:rPr>
              <a:t>Make your chatbot feel more</a:t>
            </a:r>
            <a:endParaRPr lang="en-US" sz="834" dirty="0"/>
          </a:p>
        </p:txBody>
      </p:sp>
      <p:sp>
        <p:nvSpPr>
          <p:cNvPr id="6" name="Text 2"/>
          <p:cNvSpPr/>
          <p:nvPr/>
        </p:nvSpPr>
        <p:spPr>
          <a:xfrm>
            <a:off x="2240291" y="998339"/>
            <a:ext cx="116370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0FF88"/>
                </a:solidFill>
              </a:rPr>
              <a:t>responsive and alive</a:t>
            </a:r>
            <a:endParaRPr lang="en-US" sz="784" dirty="0"/>
          </a:p>
        </p:txBody>
      </p:sp>
      <p:sp>
        <p:nvSpPr>
          <p:cNvPr id="7" name="Text 3"/>
          <p:cNvSpPr/>
          <p:nvPr/>
        </p:nvSpPr>
        <p:spPr>
          <a:xfrm>
            <a:off x="3403997" y="998339"/>
            <a:ext cx="117765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E0E0E0"/>
                </a:solidFill>
              </a:rPr>
              <a:t>like the real ChatGPT!</a:t>
            </a:r>
            <a:endParaRPr lang="en-US" sz="834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47295"/>
            <a:ext cx="107156" cy="1428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21506" y="1320505"/>
            <a:ext cx="139791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FF6B9D"/>
                </a:solidFill>
              </a:rPr>
              <a:t>Without Streaming</a:t>
            </a:r>
            <a:endParaRPr lang="en-US" sz="987" dirty="0"/>
          </a:p>
        </p:txBody>
      </p:sp>
      <p:sp>
        <p:nvSpPr>
          <p:cNvPr id="10" name="Shape 5"/>
          <p:cNvSpPr/>
          <p:nvPr/>
        </p:nvSpPr>
        <p:spPr>
          <a:xfrm>
            <a:off x="457200" y="1611613"/>
            <a:ext cx="4000500" cy="1428750"/>
          </a:xfrm>
          <a:prstGeom prst="rect">
            <a:avLst/>
          </a:prstGeom>
          <a:solidFill>
            <a:srgbClr val="FF6B9D">
              <a:alpha val="5000"/>
            </a:srgbClr>
          </a:solidFill>
          <a:ln/>
        </p:spPr>
      </p:sp>
      <p:sp>
        <p:nvSpPr>
          <p:cNvPr id="11" name="Text 6"/>
          <p:cNvSpPr/>
          <p:nvPr/>
        </p:nvSpPr>
        <p:spPr>
          <a:xfrm>
            <a:off x="600075" y="1697338"/>
            <a:ext cx="3714750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User asks a question and then...</a:t>
            </a:r>
            <a:endParaRPr lang="en-US" sz="727" dirty="0"/>
          </a:p>
        </p:txBody>
      </p:sp>
      <p:sp>
        <p:nvSpPr>
          <p:cNvPr id="12" name="Shape 7"/>
          <p:cNvSpPr/>
          <p:nvPr/>
        </p:nvSpPr>
        <p:spPr>
          <a:xfrm>
            <a:off x="600075" y="1943072"/>
            <a:ext cx="3714750" cy="650081"/>
          </a:xfrm>
          <a:prstGeom prst="rect">
            <a:avLst/>
          </a:prstGeom>
          <a:solidFill>
            <a:srgbClr val="000000">
              <a:alpha val="40000"/>
            </a:srgbClr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1725" y="2071660"/>
            <a:ext cx="171450" cy="17145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14375" y="2357410"/>
            <a:ext cx="348615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FF6B9D"/>
                </a:solidFill>
              </a:rPr>
              <a:t>Waiting... Waiting... Waiting...</a:t>
            </a:r>
            <a:endParaRPr lang="en-US" sz="683" dirty="0"/>
          </a:p>
        </p:txBody>
      </p:sp>
      <p:sp>
        <p:nvSpPr>
          <p:cNvPr id="15" name="Shape 9"/>
          <p:cNvSpPr/>
          <p:nvPr/>
        </p:nvSpPr>
        <p:spPr>
          <a:xfrm>
            <a:off x="600075" y="2650303"/>
            <a:ext cx="3714750" cy="291443"/>
          </a:xfrm>
          <a:prstGeom prst="rect">
            <a:avLst/>
          </a:prstGeom>
          <a:solidFill>
            <a:srgbClr val="000000">
              <a:alpha val="40000"/>
            </a:srgbClr>
          </a:solidFill>
          <a:ln/>
        </p:spPr>
      </p:sp>
      <p:sp>
        <p:nvSpPr>
          <p:cNvPr id="16" name="Text 10"/>
          <p:cNvSpPr/>
          <p:nvPr/>
        </p:nvSpPr>
        <p:spPr>
          <a:xfrm>
            <a:off x="714375" y="2721741"/>
            <a:ext cx="3486150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FFD93D"/>
                </a:solidFill>
              </a:rPr>
              <a:t>BOOM!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Entire response appears at once after 5-10 seconds</a:t>
            </a:r>
            <a:endParaRPr lang="en-US" sz="634" dirty="0"/>
          </a:p>
        </p:txBody>
      </p:sp>
      <p:sp>
        <p:nvSpPr>
          <p:cNvPr id="17" name="Shape 11"/>
          <p:cNvSpPr/>
          <p:nvPr/>
        </p:nvSpPr>
        <p:spPr>
          <a:xfrm>
            <a:off x="457200" y="3097513"/>
            <a:ext cx="4000500" cy="750094"/>
          </a:xfrm>
          <a:prstGeom prst="rect">
            <a:avLst/>
          </a:prstGeom>
          <a:solidFill>
            <a:srgbClr val="FF6B9D">
              <a:alpha val="8000"/>
            </a:srgbClr>
          </a:solidFill>
          <a:ln/>
        </p:spPr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179666"/>
            <a:ext cx="100013" cy="100013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728663" y="3161807"/>
            <a:ext cx="49498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FF6B9D"/>
                </a:solidFill>
              </a:rPr>
              <a:t>Problems</a:t>
            </a:r>
            <a:endParaRPr lang="en-US" sz="683" dirty="0"/>
          </a:p>
        </p:txBody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3404695"/>
            <a:ext cx="42863" cy="42863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671513" y="3352902"/>
            <a:ext cx="1326282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User doesn't know if it's working</a:t>
            </a:r>
            <a:endParaRPr lang="en-US" sz="621" dirty="0"/>
          </a:p>
        </p:txBody>
      </p:sp>
      <p:pic>
        <p:nvPicPr>
          <p:cNvPr id="2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3561857"/>
            <a:ext cx="42863" cy="42863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671513" y="3510065"/>
            <a:ext cx="1169733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Feels slow and unresponsive</a:t>
            </a:r>
            <a:endParaRPr lang="en-US" sz="621" dirty="0"/>
          </a:p>
        </p:txBody>
      </p:sp>
      <p:pic>
        <p:nvPicPr>
          <p:cNvPr id="24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3719020"/>
            <a:ext cx="42863" cy="42863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671513" y="3667227"/>
            <a:ext cx="877063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Poor user experience</a:t>
            </a:r>
            <a:endParaRPr lang="en-US" sz="621" dirty="0"/>
          </a:p>
        </p:txBody>
      </p:sp>
      <p:pic>
        <p:nvPicPr>
          <p:cNvPr id="26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86300" y="1347295"/>
            <a:ext cx="107156" cy="142875"/>
          </a:xfrm>
          <a:prstGeom prst="rect">
            <a:avLst/>
          </a:prstGeom>
        </p:spPr>
      </p:pic>
      <p:sp>
        <p:nvSpPr>
          <p:cNvPr id="27" name="Text 16"/>
          <p:cNvSpPr/>
          <p:nvPr/>
        </p:nvSpPr>
        <p:spPr>
          <a:xfrm>
            <a:off x="4850606" y="1320505"/>
            <a:ext cx="115357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0FF88"/>
                </a:solidFill>
              </a:rPr>
              <a:t>With Streaming</a:t>
            </a:r>
            <a:endParaRPr lang="en-US" sz="987" dirty="0"/>
          </a:p>
        </p:txBody>
      </p:sp>
      <p:sp>
        <p:nvSpPr>
          <p:cNvPr id="28" name="Shape 17"/>
          <p:cNvSpPr/>
          <p:nvPr/>
        </p:nvSpPr>
        <p:spPr>
          <a:xfrm>
            <a:off x="4686300" y="1611613"/>
            <a:ext cx="4000500" cy="1428750"/>
          </a:xfrm>
          <a:prstGeom prst="rect">
            <a:avLst/>
          </a:prstGeom>
          <a:solidFill>
            <a:srgbClr val="00FF88">
              <a:alpha val="5000"/>
            </a:srgbClr>
          </a:solidFill>
          <a:ln/>
        </p:spPr>
      </p:sp>
      <p:sp>
        <p:nvSpPr>
          <p:cNvPr id="29" name="Text 18"/>
          <p:cNvSpPr/>
          <p:nvPr/>
        </p:nvSpPr>
        <p:spPr>
          <a:xfrm>
            <a:off x="4829175" y="1697338"/>
            <a:ext cx="3714750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User asks a question and...</a:t>
            </a:r>
            <a:endParaRPr lang="en-US" sz="727" dirty="0"/>
          </a:p>
        </p:txBody>
      </p:sp>
      <p:sp>
        <p:nvSpPr>
          <p:cNvPr id="30" name="Shape 19"/>
          <p:cNvSpPr/>
          <p:nvPr/>
        </p:nvSpPr>
        <p:spPr>
          <a:xfrm>
            <a:off x="4829175" y="1943072"/>
            <a:ext cx="3714750" cy="320018"/>
          </a:xfrm>
          <a:prstGeom prst="rect">
            <a:avLst/>
          </a:prstGeom>
          <a:solidFill>
            <a:srgbClr val="000000">
              <a:alpha val="40000"/>
            </a:srgbClr>
          </a:solidFill>
          <a:ln/>
        </p:spPr>
      </p:sp>
      <p:sp>
        <p:nvSpPr>
          <p:cNvPr id="31" name="Text 20"/>
          <p:cNvSpPr/>
          <p:nvPr/>
        </p:nvSpPr>
        <p:spPr>
          <a:xfrm>
            <a:off x="4943475" y="2028797"/>
            <a:ext cx="3486150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00FF88"/>
                </a:solidFill>
              </a:rPr>
              <a:t>The answer to your question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FFD93D"/>
                </a:solidFill>
              </a:rPr>
              <a:t>▊</a:t>
            </a:r>
            <a:endParaRPr lang="en-US" sz="674" dirty="0"/>
          </a:p>
        </p:txBody>
      </p:sp>
      <p:sp>
        <p:nvSpPr>
          <p:cNvPr id="32" name="Shape 21"/>
          <p:cNvSpPr/>
          <p:nvPr/>
        </p:nvSpPr>
        <p:spPr>
          <a:xfrm>
            <a:off x="4829175" y="2320240"/>
            <a:ext cx="3714750" cy="468585"/>
          </a:xfrm>
          <a:prstGeom prst="rect">
            <a:avLst/>
          </a:prstGeom>
          <a:solidFill>
            <a:srgbClr val="000000">
              <a:alpha val="40000"/>
            </a:srgbClr>
          </a:solidFill>
          <a:ln/>
        </p:spPr>
      </p:sp>
      <p:sp>
        <p:nvSpPr>
          <p:cNvPr id="33" name="Text 22"/>
          <p:cNvSpPr/>
          <p:nvPr/>
        </p:nvSpPr>
        <p:spPr>
          <a:xfrm>
            <a:off x="4943475" y="2405965"/>
            <a:ext cx="3486150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00FF88"/>
                </a:solidFill>
              </a:rPr>
              <a:t>The answer to your question is that streaming provides a much better user experience!</a:t>
            </a:r>
            <a:endParaRPr lang="en-US" sz="674" dirty="0"/>
          </a:p>
        </p:txBody>
      </p:sp>
      <p:sp>
        <p:nvSpPr>
          <p:cNvPr id="34" name="Shape 23"/>
          <p:cNvSpPr/>
          <p:nvPr/>
        </p:nvSpPr>
        <p:spPr>
          <a:xfrm>
            <a:off x="4686300" y="3111801"/>
            <a:ext cx="4000500" cy="804370"/>
          </a:xfrm>
          <a:prstGeom prst="rect">
            <a:avLst/>
          </a:prstGeom>
          <a:solidFill>
            <a:srgbClr val="00FF88">
              <a:alpha val="8000"/>
            </a:srgbClr>
          </a:solidFill>
          <a:ln/>
        </p:spPr>
      </p:sp>
      <p:pic>
        <p:nvPicPr>
          <p:cNvPr id="35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00600" y="3208241"/>
            <a:ext cx="100013" cy="100013"/>
          </a:xfrm>
          <a:prstGeom prst="rect">
            <a:avLst/>
          </a:prstGeom>
        </p:spPr>
      </p:pic>
      <p:sp>
        <p:nvSpPr>
          <p:cNvPr id="36" name="Text 24"/>
          <p:cNvSpPr/>
          <p:nvPr/>
        </p:nvSpPr>
        <p:spPr>
          <a:xfrm>
            <a:off x="4957763" y="3190382"/>
            <a:ext cx="43948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0FF88"/>
                </a:solidFill>
              </a:rPr>
              <a:t>Benefits</a:t>
            </a:r>
            <a:endParaRPr lang="en-US" sz="683" dirty="0"/>
          </a:p>
        </p:txBody>
      </p:sp>
      <p:pic>
        <p:nvPicPr>
          <p:cNvPr id="37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00600" y="3436841"/>
            <a:ext cx="42863" cy="42863"/>
          </a:xfrm>
          <a:prstGeom prst="rect">
            <a:avLst/>
          </a:prstGeom>
        </p:spPr>
      </p:pic>
      <p:sp>
        <p:nvSpPr>
          <p:cNvPr id="38" name="Text 25"/>
          <p:cNvSpPr/>
          <p:nvPr/>
        </p:nvSpPr>
        <p:spPr>
          <a:xfrm>
            <a:off x="4900613" y="3385049"/>
            <a:ext cx="1846548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Immediate feedback (words appear instantly)</a:t>
            </a:r>
            <a:endParaRPr lang="en-US" sz="621" dirty="0"/>
          </a:p>
        </p:txBody>
      </p:sp>
      <p:pic>
        <p:nvPicPr>
          <p:cNvPr id="39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00600" y="3602571"/>
            <a:ext cx="42863" cy="42863"/>
          </a:xfrm>
          <a:prstGeom prst="rect">
            <a:avLst/>
          </a:prstGeom>
        </p:spPr>
      </p:pic>
      <p:sp>
        <p:nvSpPr>
          <p:cNvPr id="40" name="Text 26"/>
          <p:cNvSpPr/>
          <p:nvPr/>
        </p:nvSpPr>
        <p:spPr>
          <a:xfrm>
            <a:off x="4900613" y="3550779"/>
            <a:ext cx="1032663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Feels fast and responsive</a:t>
            </a:r>
            <a:endParaRPr lang="en-US" sz="621" dirty="0"/>
          </a:p>
        </p:txBody>
      </p:sp>
      <p:pic>
        <p:nvPicPr>
          <p:cNvPr id="41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00600" y="3768300"/>
            <a:ext cx="42863" cy="42863"/>
          </a:xfrm>
          <a:prstGeom prst="rect">
            <a:avLst/>
          </a:prstGeom>
        </p:spPr>
      </p:pic>
      <p:sp>
        <p:nvSpPr>
          <p:cNvPr id="42" name="Text 27"/>
          <p:cNvSpPr/>
          <p:nvPr/>
        </p:nvSpPr>
        <p:spPr>
          <a:xfrm>
            <a:off x="4900613" y="3716508"/>
            <a:ext cx="1513498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Professional ChatGPT-like experience</a:t>
            </a:r>
            <a:endParaRPr lang="en-US" sz="621" dirty="0"/>
          </a:p>
        </p:txBody>
      </p:sp>
      <p:sp>
        <p:nvSpPr>
          <p:cNvPr id="43" name="Shape 28"/>
          <p:cNvSpPr/>
          <p:nvPr/>
        </p:nvSpPr>
        <p:spPr>
          <a:xfrm>
            <a:off x="457200" y="3987608"/>
            <a:ext cx="8229600" cy="855101"/>
          </a:xfrm>
          <a:prstGeom prst="rect">
            <a:avLst/>
          </a:prstGeom>
          <a:solidFill>
            <a:srgbClr val="00FF88">
              <a:alpha val="5000"/>
            </a:srgbClr>
          </a:solidFill>
          <a:ln/>
        </p:spPr>
      </p:sp>
      <p:pic>
        <p:nvPicPr>
          <p:cNvPr id="44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0075" y="4105480"/>
            <a:ext cx="160734" cy="128588"/>
          </a:xfrm>
          <a:prstGeom prst="rect">
            <a:avLst/>
          </a:prstGeom>
        </p:spPr>
      </p:pic>
      <p:sp>
        <p:nvSpPr>
          <p:cNvPr id="45" name="Text 29"/>
          <p:cNvSpPr/>
          <p:nvPr/>
        </p:nvSpPr>
        <p:spPr>
          <a:xfrm>
            <a:off x="817959" y="4082262"/>
            <a:ext cx="165288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FFD93D"/>
                </a:solidFill>
              </a:rPr>
              <a:t>How to Enable Streaming</a:t>
            </a:r>
            <a:endParaRPr lang="en-US" sz="885" dirty="0"/>
          </a:p>
        </p:txBody>
      </p:sp>
      <p:sp>
        <p:nvSpPr>
          <p:cNvPr id="46" name="Text 30"/>
          <p:cNvSpPr/>
          <p:nvPr/>
        </p:nvSpPr>
        <p:spPr>
          <a:xfrm>
            <a:off x="600075" y="4323364"/>
            <a:ext cx="38576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FF6B9D"/>
                </a:solidFill>
              </a:rPr>
              <a:t>Before (No Streaming)</a:t>
            </a:r>
            <a:endParaRPr lang="en-US" sz="683" dirty="0"/>
          </a:p>
        </p:txBody>
      </p:sp>
      <p:sp>
        <p:nvSpPr>
          <p:cNvPr id="47" name="Shape 31"/>
          <p:cNvSpPr/>
          <p:nvPr/>
        </p:nvSpPr>
        <p:spPr>
          <a:xfrm>
            <a:off x="600075" y="4530533"/>
            <a:ext cx="3857625" cy="255026"/>
          </a:xfrm>
          <a:prstGeom prst="rect">
            <a:avLst/>
          </a:prstGeom>
          <a:solidFill>
            <a:srgbClr val="000000">
              <a:alpha val="40000"/>
            </a:srgbClr>
          </a:solidFill>
          <a:ln/>
        </p:spPr>
      </p:sp>
      <p:sp>
        <p:nvSpPr>
          <p:cNvPr id="48" name="Text 32"/>
          <p:cNvSpPr/>
          <p:nvPr/>
        </p:nvSpPr>
        <p:spPr>
          <a:xfrm>
            <a:off x="714375" y="4587683"/>
            <a:ext cx="3629025" cy="14072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response = client.chat.completions.</a:t>
            </a:r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00FF88"/>
                </a:solidFill>
              </a:rPr>
              <a:t>create</a:t>
            </a:r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(model=</a:t>
            </a:r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FFD93D"/>
                </a:solidFill>
              </a:rPr>
              <a:t>"gpt-4o"</a:t>
            </a:r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, messages=st.session_state.messages)</a:t>
            </a:r>
            <a:endParaRPr lang="en-US" sz="674" dirty="0"/>
          </a:p>
        </p:txBody>
      </p:sp>
      <p:sp>
        <p:nvSpPr>
          <p:cNvPr id="49" name="Text 33"/>
          <p:cNvSpPr/>
          <p:nvPr/>
        </p:nvSpPr>
        <p:spPr>
          <a:xfrm>
            <a:off x="4686300" y="4323364"/>
            <a:ext cx="38576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0FF88"/>
                </a:solidFill>
              </a:rPr>
              <a:t>After (With Streaming)</a:t>
            </a:r>
            <a:endParaRPr lang="en-US" sz="683" dirty="0"/>
          </a:p>
        </p:txBody>
      </p:sp>
      <p:sp>
        <p:nvSpPr>
          <p:cNvPr id="50" name="Shape 34"/>
          <p:cNvSpPr/>
          <p:nvPr/>
        </p:nvSpPr>
        <p:spPr>
          <a:xfrm>
            <a:off x="4686300" y="4530533"/>
            <a:ext cx="3857625" cy="255026"/>
          </a:xfrm>
          <a:prstGeom prst="rect">
            <a:avLst/>
          </a:prstGeom>
          <a:solidFill>
            <a:srgbClr val="000000">
              <a:alpha val="40000"/>
            </a:srgbClr>
          </a:solidFill>
          <a:ln/>
        </p:spPr>
      </p:sp>
      <p:sp>
        <p:nvSpPr>
          <p:cNvPr id="51" name="Text 35"/>
          <p:cNvSpPr/>
          <p:nvPr/>
        </p:nvSpPr>
        <p:spPr>
          <a:xfrm>
            <a:off x="4800600" y="4587683"/>
            <a:ext cx="3629025" cy="14072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response = client.chat.completions.</a:t>
            </a:r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00FF88"/>
                </a:solidFill>
              </a:rPr>
              <a:t>create</a:t>
            </a:r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(model=</a:t>
            </a:r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FFD93D"/>
                </a:solidFill>
              </a:rPr>
              <a:t>"gpt-4o"</a:t>
            </a:r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, messages=st.session_state.messages, </a:t>
            </a:r>
            <a:pPr algn="l" indent="0" marL="0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00FF88"/>
                </a:solidFill>
              </a:rPr>
              <a:t>stream=True</a:t>
            </a:r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888888"/>
                </a:solidFill>
              </a:rPr>
              <a:t>← Add this!</a:t>
            </a:r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)</a:t>
            </a:r>
            <a:endParaRPr lang="en-US" sz="674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28625"/>
            <a:ext cx="82296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00FF88"/>
                </a:solidFill>
              </a:rPr>
              <a:t>21 // Streaming Implementation - Part 2</a:t>
            </a:r>
            <a:endParaRPr lang="en-US" sz="1808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85838"/>
            <a:ext cx="85725" cy="114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0075" y="964406"/>
            <a:ext cx="216553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D93D"/>
                </a:solidFill>
              </a:rPr>
              <a:t>Complete Streaming Implementation</a:t>
            </a:r>
            <a:endParaRPr lang="en-US" sz="784" dirty="0"/>
          </a:p>
        </p:txBody>
      </p:sp>
      <p:sp>
        <p:nvSpPr>
          <p:cNvPr id="6" name="Shape 2"/>
          <p:cNvSpPr/>
          <p:nvPr/>
        </p:nvSpPr>
        <p:spPr>
          <a:xfrm>
            <a:off x="457200" y="1200150"/>
            <a:ext cx="5709279" cy="3857625"/>
          </a:xfrm>
          <a:prstGeom prst="rect">
            <a:avLst/>
          </a:prstGeom>
          <a:solidFill>
            <a:srgbClr val="000000">
              <a:alpha val="40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585788" y="1300163"/>
            <a:ext cx="5452104" cy="67294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6B9D"/>
                </a:solidFill>
              </a:rPr>
              <a:t>if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user_input: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# Display user message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6B9D"/>
                </a:solidFill>
              </a:rPr>
              <a:t>with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st.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00FF88"/>
                </a:solidFill>
              </a:rPr>
              <a:t>chat_message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(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D93D"/>
                </a:solidFill>
              </a:rPr>
              <a:t>"user"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):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    st.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00FF88"/>
                </a:solidFill>
              </a:rPr>
              <a:t>write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(user_input)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# Add to session state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st.session_state.messages.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00FF88"/>
                </a:solidFill>
              </a:rPr>
              <a:t>append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(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    {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D93D"/>
                </a:solidFill>
              </a:rPr>
              <a:t>"role"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: 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D93D"/>
                </a:solidFill>
              </a:rPr>
              <a:t>"user"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, 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D93D"/>
                </a:solidFill>
              </a:rPr>
              <a:t>"content"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: user_input}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)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# ═══════════════════════════════════════════════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# STREAMING: Enable stream=True parameter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# ═══════════════════════════════════════════════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response = client.chat.completions.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00FF88"/>
                </a:solidFill>
              </a:rPr>
              <a:t>create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(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    model=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D93D"/>
                </a:solidFill>
              </a:rPr>
              <a:t>"gpt-4o"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,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    messages=st.session_state.messages,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    stream=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6B9D"/>
                </a:solidFill>
              </a:rPr>
              <a:t>True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# ← Enable streaming!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)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# ═══════════════════════════════════════════════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# STEP 1: Create empty placeholder for AI response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# ═══════════════════════════════════════════════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6B9D"/>
                </a:solidFill>
              </a:rPr>
              <a:t>with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st.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00FF88"/>
                </a:solidFill>
              </a:rPr>
              <a:t>chat_message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(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D93D"/>
                </a:solidFill>
              </a:rPr>
              <a:t>"assistant"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):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    message_placeholder = st.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00FF88"/>
                </a:solidFill>
              </a:rPr>
              <a:t>empty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()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    full_response = 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D93D"/>
                </a:solidFill>
              </a:rPr>
              <a:t>""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# ═══════════════════════════════════════════════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# STEP 2: Process chunks as they arrive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# ═══════════════════════════════════════════════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6B9D"/>
                </a:solidFill>
              </a:rPr>
              <a:t>for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chunk 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6B9D"/>
                </a:solidFill>
              </a:rPr>
              <a:t>in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response: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        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# Extract content from chunk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6B9D"/>
                </a:solidFill>
              </a:rPr>
              <a:t>if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chunk.choices[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D93D"/>
                </a:solidFill>
              </a:rPr>
              <a:t>0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].delta.content 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6B9D"/>
                </a:solidFill>
              </a:rPr>
              <a:t>is not None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: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            content = chunk.choices[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D93D"/>
                </a:solidFill>
              </a:rPr>
              <a:t>0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].delta.content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            full_response += content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            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            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# ═══════════════════════════════════════════════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# STEP 3: Update display with cursor effect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# ═══════════════════════════════════════════════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            message_placeholder.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00FF88"/>
                </a:solidFill>
              </a:rPr>
              <a:t>markdown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(full_response + 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D93D"/>
                </a:solidFill>
              </a:rPr>
              <a:t>"▌"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)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    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    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# ═══════════════════════════════════════════════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# STEP 4: Final display without cursor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# ═══════════════════════════════════════════════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    message_placeholder.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00FF88"/>
                </a:solidFill>
              </a:rPr>
              <a:t>markdown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(full_response)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# Save complete response to session state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st.session_state.messages.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00FF88"/>
                </a:solidFill>
              </a:rPr>
              <a:t>append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(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    {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D93D"/>
                </a:solidFill>
              </a:rPr>
              <a:t>"role"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: 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D93D"/>
                </a:solidFill>
              </a:rPr>
              <a:t>"assistant"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, 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D93D"/>
                </a:solidFill>
              </a:rPr>
              <a:t>"content"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: full_response}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)</a:t>
            </a:r>
            <a:endParaRPr lang="en-US" sz="621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929" y="985838"/>
            <a:ext cx="85725" cy="1143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480804" y="964406"/>
            <a:ext cx="7955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0FF88"/>
                </a:solidFill>
              </a:rPr>
              <a:t>How It Works</a:t>
            </a:r>
            <a:endParaRPr lang="en-US" sz="784" dirty="0"/>
          </a:p>
        </p:txBody>
      </p:sp>
      <p:sp>
        <p:nvSpPr>
          <p:cNvPr id="10" name="Shape 5"/>
          <p:cNvSpPr/>
          <p:nvPr/>
        </p:nvSpPr>
        <p:spPr>
          <a:xfrm>
            <a:off x="6337929" y="1214438"/>
            <a:ext cx="2348871" cy="1330747"/>
          </a:xfrm>
          <a:prstGeom prst="rect">
            <a:avLst/>
          </a:prstGeom>
          <a:solidFill>
            <a:srgbClr val="00FF88">
              <a:alpha val="5000"/>
            </a:srgbClr>
          </a:solidFill>
          <a:ln/>
        </p:spPr>
      </p:sp>
      <p:sp>
        <p:nvSpPr>
          <p:cNvPr id="11" name="Text 6"/>
          <p:cNvSpPr/>
          <p:nvPr/>
        </p:nvSpPr>
        <p:spPr>
          <a:xfrm>
            <a:off x="6437942" y="1285875"/>
            <a:ext cx="214884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00FF88"/>
                </a:solidFill>
              </a:rPr>
              <a:t>Streaming Flow</a:t>
            </a:r>
            <a:endParaRPr lang="en-US" sz="634" dirty="0"/>
          </a:p>
        </p:txBody>
      </p:sp>
      <p:sp>
        <p:nvSpPr>
          <p:cNvPr id="12" name="Text 7"/>
          <p:cNvSpPr/>
          <p:nvPr/>
        </p:nvSpPr>
        <p:spPr>
          <a:xfrm>
            <a:off x="6437942" y="1482328"/>
            <a:ext cx="2148846" cy="14142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568" dirty="0">
                <a:solidFill>
                  <a:srgbClr val="FFD93D"/>
                </a:solidFill>
              </a:rPr>
              <a:t>1.</a:t>
            </a:r>
            <a:pPr algn="l" indent="0" marL="0">
              <a:lnSpc>
                <a:spcPts val="11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Create empty placeholder</a:t>
            </a:r>
            <a:endParaRPr lang="en-US" sz="568" dirty="0"/>
          </a:p>
        </p:txBody>
      </p:sp>
      <p:sp>
        <p:nvSpPr>
          <p:cNvPr id="13" name="Text 8"/>
          <p:cNvSpPr/>
          <p:nvPr/>
        </p:nvSpPr>
        <p:spPr>
          <a:xfrm>
            <a:off x="6437942" y="1652327"/>
            <a:ext cx="2148846" cy="14142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568" dirty="0">
                <a:solidFill>
                  <a:srgbClr val="FFD93D"/>
                </a:solidFill>
              </a:rPr>
              <a:t>2.</a:t>
            </a:r>
            <a:pPr algn="l" indent="0" marL="0">
              <a:lnSpc>
                <a:spcPts val="11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Receive chunk from API</a:t>
            </a:r>
            <a:endParaRPr lang="en-US" sz="568" dirty="0"/>
          </a:p>
        </p:txBody>
      </p:sp>
      <p:sp>
        <p:nvSpPr>
          <p:cNvPr id="14" name="Text 9"/>
          <p:cNvSpPr/>
          <p:nvPr/>
        </p:nvSpPr>
        <p:spPr>
          <a:xfrm>
            <a:off x="6437942" y="1822326"/>
            <a:ext cx="2148846" cy="14142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568" dirty="0">
                <a:solidFill>
                  <a:srgbClr val="FFD93D"/>
                </a:solidFill>
              </a:rPr>
              <a:t>3.</a:t>
            </a:r>
            <a:pPr algn="l" indent="0" marL="0">
              <a:lnSpc>
                <a:spcPts val="11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Add chunk to response</a:t>
            </a:r>
            <a:endParaRPr lang="en-US" sz="568" dirty="0"/>
          </a:p>
        </p:txBody>
      </p:sp>
      <p:sp>
        <p:nvSpPr>
          <p:cNvPr id="15" name="Text 10"/>
          <p:cNvSpPr/>
          <p:nvPr/>
        </p:nvSpPr>
        <p:spPr>
          <a:xfrm>
            <a:off x="6437942" y="1992325"/>
            <a:ext cx="2148846" cy="14142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568" dirty="0">
                <a:solidFill>
                  <a:srgbClr val="FFD93D"/>
                </a:solidFill>
              </a:rPr>
              <a:t>4.</a:t>
            </a:r>
            <a:pPr algn="l" indent="0" marL="0">
              <a:lnSpc>
                <a:spcPts val="11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Update display + cursor</a:t>
            </a:r>
            <a:endParaRPr lang="en-US" sz="568" dirty="0"/>
          </a:p>
        </p:txBody>
      </p:sp>
      <p:sp>
        <p:nvSpPr>
          <p:cNvPr id="16" name="Text 11"/>
          <p:cNvSpPr/>
          <p:nvPr/>
        </p:nvSpPr>
        <p:spPr>
          <a:xfrm>
            <a:off x="6437942" y="2162324"/>
            <a:ext cx="2148846" cy="14142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568" dirty="0">
                <a:solidFill>
                  <a:srgbClr val="FFD93D"/>
                </a:solidFill>
              </a:rPr>
              <a:t>5.</a:t>
            </a:r>
            <a:pPr algn="l" indent="0" marL="0">
              <a:lnSpc>
                <a:spcPts val="11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Repeat until done</a:t>
            </a:r>
            <a:endParaRPr lang="en-US" sz="568" dirty="0"/>
          </a:p>
        </p:txBody>
      </p:sp>
      <p:sp>
        <p:nvSpPr>
          <p:cNvPr id="17" name="Text 12"/>
          <p:cNvSpPr/>
          <p:nvPr/>
        </p:nvSpPr>
        <p:spPr>
          <a:xfrm>
            <a:off x="6437942" y="2332323"/>
            <a:ext cx="2148846" cy="14142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568" dirty="0">
                <a:solidFill>
                  <a:srgbClr val="FFD93D"/>
                </a:solidFill>
              </a:rPr>
              <a:t>6.</a:t>
            </a:r>
            <a:pPr algn="l" indent="0" marL="0">
              <a:lnSpc>
                <a:spcPts val="11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Remove cursor</a:t>
            </a:r>
            <a:endParaRPr lang="en-US" sz="568" dirty="0"/>
          </a:p>
        </p:txBody>
      </p:sp>
      <p:sp>
        <p:nvSpPr>
          <p:cNvPr id="18" name="Shape 13"/>
          <p:cNvSpPr/>
          <p:nvPr/>
        </p:nvSpPr>
        <p:spPr>
          <a:xfrm>
            <a:off x="6337929" y="2616622"/>
            <a:ext cx="2348871" cy="970769"/>
          </a:xfrm>
          <a:prstGeom prst="rect">
            <a:avLst/>
          </a:prstGeom>
          <a:solidFill>
            <a:srgbClr val="00FF88">
              <a:alpha val="5000"/>
            </a:srgbClr>
          </a:solidFill>
          <a:ln/>
        </p:spPr>
      </p:sp>
      <p:sp>
        <p:nvSpPr>
          <p:cNvPr id="19" name="Text 14"/>
          <p:cNvSpPr/>
          <p:nvPr/>
        </p:nvSpPr>
        <p:spPr>
          <a:xfrm>
            <a:off x="6437942" y="2688059"/>
            <a:ext cx="214884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FF6B9D"/>
                </a:solidFill>
              </a:rPr>
              <a:t>Key Changes</a:t>
            </a:r>
            <a:endParaRPr lang="en-US" sz="634" dirty="0"/>
          </a:p>
        </p:txBody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942" y="2909515"/>
            <a:ext cx="69652" cy="7858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6570911" y="2893442"/>
            <a:ext cx="468836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FFD93D"/>
                </a:solidFill>
              </a:rPr>
              <a:t>stream=True</a:t>
            </a:r>
            <a:endParaRPr lang="en-US" sz="568" dirty="0"/>
          </a:p>
        </p:txBody>
      </p:sp>
      <p:sp>
        <p:nvSpPr>
          <p:cNvPr id="22" name="Text 16"/>
          <p:cNvSpPr/>
          <p:nvPr/>
        </p:nvSpPr>
        <p:spPr>
          <a:xfrm>
            <a:off x="7039747" y="2893442"/>
            <a:ext cx="410766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parameter</a:t>
            </a:r>
            <a:endParaRPr lang="en-US" sz="568" dirty="0"/>
          </a:p>
        </p:txBody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7942" y="3078091"/>
            <a:ext cx="69652" cy="78581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6570911" y="3062018"/>
            <a:ext cx="368796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FFD93D"/>
                </a:solidFill>
              </a:rPr>
              <a:t>st.empty()</a:t>
            </a:r>
            <a:endParaRPr lang="en-US" sz="568" dirty="0"/>
          </a:p>
        </p:txBody>
      </p:sp>
      <p:sp>
        <p:nvSpPr>
          <p:cNvPr id="25" name="Text 18"/>
          <p:cNvSpPr/>
          <p:nvPr/>
        </p:nvSpPr>
        <p:spPr>
          <a:xfrm>
            <a:off x="6939707" y="3062018"/>
            <a:ext cx="456642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placeholder</a:t>
            </a:r>
            <a:endParaRPr lang="en-US" sz="568" dirty="0"/>
          </a:p>
        </p:txBody>
      </p:sp>
      <p:pic>
        <p:nvPicPr>
          <p:cNvPr id="2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7942" y="3246667"/>
            <a:ext cx="69652" cy="78581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6550456" y="3230594"/>
            <a:ext cx="809727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Loop through chunks</a:t>
            </a:r>
            <a:endParaRPr lang="en-US" sz="568" dirty="0"/>
          </a:p>
        </p:txBody>
      </p:sp>
      <p:pic>
        <p:nvPicPr>
          <p:cNvPr id="2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7942" y="3415243"/>
            <a:ext cx="69652" cy="78581"/>
          </a:xfrm>
          <a:prstGeom prst="rect">
            <a:avLst/>
          </a:prstGeom>
        </p:spPr>
      </p:pic>
      <p:sp>
        <p:nvSpPr>
          <p:cNvPr id="29" name="Text 20"/>
          <p:cNvSpPr/>
          <p:nvPr/>
        </p:nvSpPr>
        <p:spPr>
          <a:xfrm>
            <a:off x="6550456" y="3399169"/>
            <a:ext cx="518424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Cursor effect</a:t>
            </a:r>
            <a:endParaRPr lang="en-US" sz="568" dirty="0"/>
          </a:p>
        </p:txBody>
      </p:sp>
      <p:sp>
        <p:nvSpPr>
          <p:cNvPr id="30" name="Text 21"/>
          <p:cNvSpPr/>
          <p:nvPr/>
        </p:nvSpPr>
        <p:spPr>
          <a:xfrm>
            <a:off x="7068880" y="3399169"/>
            <a:ext cx="142708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FFD93D"/>
                </a:solidFill>
              </a:rPr>
              <a:t>"▌"</a:t>
            </a:r>
            <a:endParaRPr lang="en-US" sz="568" dirty="0"/>
          </a:p>
        </p:txBody>
      </p:sp>
      <p:sp>
        <p:nvSpPr>
          <p:cNvPr id="31" name="Shape 22"/>
          <p:cNvSpPr/>
          <p:nvPr/>
        </p:nvSpPr>
        <p:spPr>
          <a:xfrm>
            <a:off x="6337929" y="3658828"/>
            <a:ext cx="2348871" cy="773618"/>
          </a:xfrm>
          <a:prstGeom prst="rect">
            <a:avLst/>
          </a:prstGeom>
          <a:solidFill>
            <a:srgbClr val="00FF88">
              <a:alpha val="5000"/>
            </a:srgbClr>
          </a:solidFill>
          <a:ln/>
        </p:spPr>
      </p:sp>
      <p:pic>
        <p:nvPicPr>
          <p:cNvPr id="32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7942" y="3753483"/>
            <a:ext cx="105370" cy="92869"/>
          </a:xfrm>
          <a:prstGeom prst="rect">
            <a:avLst/>
          </a:prstGeom>
        </p:spPr>
      </p:pic>
      <p:sp>
        <p:nvSpPr>
          <p:cNvPr id="33" name="Text 23"/>
          <p:cNvSpPr/>
          <p:nvPr/>
        </p:nvSpPr>
        <p:spPr>
          <a:xfrm>
            <a:off x="6600462" y="3735623"/>
            <a:ext cx="408087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00FF88"/>
                </a:solidFill>
              </a:rPr>
              <a:t>Benefits</a:t>
            </a:r>
            <a:endParaRPr lang="en-US" sz="634" dirty="0"/>
          </a:p>
        </p:txBody>
      </p:sp>
      <p:pic>
        <p:nvPicPr>
          <p:cNvPr id="34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7942" y="3951722"/>
            <a:ext cx="78581" cy="78581"/>
          </a:xfrm>
          <a:prstGeom prst="rect">
            <a:avLst/>
          </a:prstGeom>
        </p:spPr>
      </p:pic>
      <p:sp>
        <p:nvSpPr>
          <p:cNvPr id="35" name="Text 24"/>
          <p:cNvSpPr/>
          <p:nvPr/>
        </p:nvSpPr>
        <p:spPr>
          <a:xfrm>
            <a:off x="6559386" y="3935648"/>
            <a:ext cx="627645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Feels responsive</a:t>
            </a:r>
            <a:endParaRPr lang="en-US" sz="568" dirty="0"/>
          </a:p>
        </p:txBody>
      </p:sp>
      <p:pic>
        <p:nvPicPr>
          <p:cNvPr id="36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7942" y="4106010"/>
            <a:ext cx="78581" cy="78581"/>
          </a:xfrm>
          <a:prstGeom prst="rect">
            <a:avLst/>
          </a:prstGeom>
        </p:spPr>
      </p:pic>
      <p:sp>
        <p:nvSpPr>
          <p:cNvPr id="37" name="Text 25"/>
          <p:cNvSpPr/>
          <p:nvPr/>
        </p:nvSpPr>
        <p:spPr>
          <a:xfrm>
            <a:off x="6559386" y="4089936"/>
            <a:ext cx="722635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Users see progress</a:t>
            </a:r>
            <a:endParaRPr lang="en-US" sz="568" dirty="0"/>
          </a:p>
        </p:txBody>
      </p:sp>
      <p:pic>
        <p:nvPicPr>
          <p:cNvPr id="38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7942" y="4260298"/>
            <a:ext cx="78581" cy="78581"/>
          </a:xfrm>
          <a:prstGeom prst="rect">
            <a:avLst/>
          </a:prstGeom>
        </p:spPr>
      </p:pic>
      <p:sp>
        <p:nvSpPr>
          <p:cNvPr id="39" name="Text 26"/>
          <p:cNvSpPr/>
          <p:nvPr/>
        </p:nvSpPr>
        <p:spPr>
          <a:xfrm>
            <a:off x="6559386" y="4244225"/>
            <a:ext cx="597703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Professional UX</a:t>
            </a:r>
            <a:endParaRPr lang="en-US" sz="568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28625"/>
            <a:ext cx="82296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00FF88"/>
                </a:solidFill>
              </a:rPr>
              <a:t>22 // Adding Clear Chat Button</a:t>
            </a:r>
            <a:endParaRPr lang="en-US" sz="1808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60834"/>
            <a:ext cx="160734" cy="1285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5084" y="937617"/>
            <a:ext cx="200753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FFD93D"/>
                </a:solidFill>
              </a:rPr>
              <a:t>Enhanced chat.py with Sidebar</a:t>
            </a:r>
            <a:endParaRPr lang="en-US" sz="885" dirty="0"/>
          </a:p>
        </p:txBody>
      </p:sp>
      <p:sp>
        <p:nvSpPr>
          <p:cNvPr id="6" name="Shape 2"/>
          <p:cNvSpPr/>
          <p:nvPr/>
        </p:nvSpPr>
        <p:spPr>
          <a:xfrm>
            <a:off x="457200" y="1178719"/>
            <a:ext cx="4384951" cy="2686050"/>
          </a:xfrm>
          <a:prstGeom prst="rect">
            <a:avLst/>
          </a:prstGeom>
          <a:solidFill>
            <a:srgbClr val="000000">
              <a:alpha val="40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585788" y="1235869"/>
            <a:ext cx="4127776" cy="25717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6B9D"/>
                </a:solidFill>
              </a:rPr>
              <a:t>import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streamlit 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6B9D"/>
                </a:solidFill>
              </a:rPr>
              <a:t>as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st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6B9D"/>
                </a:solidFill>
              </a:rPr>
              <a:t>from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openai 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6B9D"/>
                </a:solidFill>
              </a:rPr>
              <a:t>import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OpenAI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client = 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00FF88"/>
                </a:solidFill>
              </a:rPr>
              <a:t>OpenAI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(api_key=st.secrets[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D93D"/>
                </a:solidFill>
              </a:rPr>
              <a:t>"OPENAI_API_KEY"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])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# ═══════════════════════════════════════════════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# SIDEBAR: Chat Controls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# ═══════════════════════════════════════════════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6B9D"/>
                </a:solidFill>
              </a:rPr>
              <a:t>with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st.sidebar: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st.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00FF88"/>
                </a:solidFill>
              </a:rPr>
              <a:t>title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(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D93D"/>
                </a:solidFill>
              </a:rPr>
              <a:t>"💬 Chat Controls"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)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# Show message count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message_count = 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00FF88"/>
                </a:solidFill>
              </a:rPr>
              <a:t>len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(st.session_state.get(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D93D"/>
                </a:solidFill>
              </a:rPr>
              <a:t>"messages"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, [])) - 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D93D"/>
                </a:solidFill>
              </a:rPr>
              <a:t>1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st.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00FF88"/>
                </a:solidFill>
              </a:rPr>
              <a:t>metric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(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D93D"/>
                </a:solidFill>
              </a:rPr>
              <a:t>"Messages"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, message_count)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# Clear chat button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6B9D"/>
                </a:solidFill>
              </a:rPr>
              <a:t>if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st.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00FF88"/>
                </a:solidFill>
              </a:rPr>
              <a:t>button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(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D93D"/>
                </a:solidFill>
              </a:rPr>
              <a:t>"🗑️ Clear Chat"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, use_container_width=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6B9D"/>
                </a:solidFill>
              </a:rPr>
              <a:t>True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):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    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# Reset messages to initial state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    st.session_state.messages = [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        {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D93D"/>
                </a:solidFill>
              </a:rPr>
              <a:t>"role"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: 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D93D"/>
                </a:solidFill>
              </a:rPr>
              <a:t>"system"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, 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D93D"/>
                </a:solidFill>
              </a:rPr>
              <a:t>"content"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: 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D93D"/>
                </a:solidFill>
              </a:rPr>
              <a:t>"You are a helpful assistant."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}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    ]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    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# Rerun to refresh the interface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    st.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00FF88"/>
                </a:solidFill>
              </a:rPr>
              <a:t>rerun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()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# ═══════════════════════════════════════════════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# Initialize session state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# ═══════════════════════════════════════════════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6B9D"/>
                </a:solidFill>
              </a:rPr>
              <a:t>if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D93D"/>
                </a:solidFill>
              </a:rPr>
              <a:t>"messages"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6B9D"/>
                </a:solidFill>
              </a:rPr>
              <a:t>not in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st.session_state: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st.session_state.messages = [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    {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D93D"/>
                </a:solidFill>
              </a:rPr>
              <a:t>"role"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: 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D93D"/>
                </a:solidFill>
              </a:rPr>
              <a:t>"system"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, 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D93D"/>
                </a:solidFill>
              </a:rPr>
              <a:t>"content"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: 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D93D"/>
                </a:solidFill>
              </a:rPr>
              <a:t>"You are a helpful assistant."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}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]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# Display existing messages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6B9D"/>
                </a:solidFill>
              </a:rPr>
              <a:t>for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message 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6B9D"/>
                </a:solidFill>
              </a:rPr>
              <a:t>in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st.session_state.messages: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6B9D"/>
                </a:solidFill>
              </a:rPr>
              <a:t>if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message[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D93D"/>
                </a:solidFill>
              </a:rPr>
              <a:t>"role"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] != 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D93D"/>
                </a:solidFill>
              </a:rPr>
              <a:t>"system"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: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    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6B9D"/>
                </a:solidFill>
              </a:rPr>
              <a:t>with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st.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00FF88"/>
                </a:solidFill>
              </a:rPr>
              <a:t>chat_message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(message[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D93D"/>
                </a:solidFill>
              </a:rPr>
              <a:t>"role"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]):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        st.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00FF88"/>
                </a:solidFill>
              </a:rPr>
              <a:t>write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(message[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D93D"/>
                </a:solidFill>
              </a:rPr>
              <a:t>"content"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])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# Handle user input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user_input = st.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00FF88"/>
                </a:solidFill>
              </a:rPr>
              <a:t>chat_input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(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D93D"/>
                </a:solidFill>
              </a:rPr>
              <a:t>"Type your message..."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)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6B9D"/>
                </a:solidFill>
              </a:rPr>
              <a:t>if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user_input:
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   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# ... (same API call logic as before)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F6B9D"/>
                </a:solidFill>
              </a:rPr>
              <a:t>pass</a:t>
            </a:r>
            <a:endParaRPr lang="en-US" sz="621" dirty="0"/>
          </a:p>
        </p:txBody>
      </p:sp>
      <p:sp>
        <p:nvSpPr>
          <p:cNvPr id="8" name="Shape 4"/>
          <p:cNvSpPr/>
          <p:nvPr/>
        </p:nvSpPr>
        <p:spPr>
          <a:xfrm>
            <a:off x="457200" y="3921919"/>
            <a:ext cx="4384951" cy="950119"/>
          </a:xfrm>
          <a:prstGeom prst="rect">
            <a:avLst/>
          </a:prstGeom>
          <a:solidFill>
            <a:srgbClr val="00FF88">
              <a:alpha val="5000"/>
            </a:srgbClr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018359"/>
            <a:ext cx="100013" cy="10001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28663" y="4000500"/>
            <a:ext cx="69071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0FF88"/>
                </a:solidFill>
              </a:rPr>
              <a:t>Key Concepts</a:t>
            </a:r>
            <a:endParaRPr lang="en-US" sz="683" dirty="0"/>
          </a:p>
        </p:txBody>
      </p:sp>
      <p:sp>
        <p:nvSpPr>
          <p:cNvPr id="11" name="Text 6"/>
          <p:cNvSpPr/>
          <p:nvPr/>
        </p:nvSpPr>
        <p:spPr>
          <a:xfrm>
            <a:off x="571500" y="4200525"/>
            <a:ext cx="415635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00FF88"/>
                </a:solidFill>
              </a:rPr>
              <a:t>st.sidebar: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Creates sidebar container</a:t>
            </a:r>
            <a:endParaRPr lang="en-US" sz="584" dirty="0"/>
          </a:p>
        </p:txBody>
      </p:sp>
      <p:sp>
        <p:nvSpPr>
          <p:cNvPr id="12" name="Text 7"/>
          <p:cNvSpPr/>
          <p:nvPr/>
        </p:nvSpPr>
        <p:spPr>
          <a:xfrm>
            <a:off x="571500" y="4357688"/>
            <a:ext cx="415635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FFD93D"/>
                </a:solidFill>
              </a:rPr>
              <a:t>st.metric():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Displays metric with label and value</a:t>
            </a:r>
            <a:endParaRPr lang="en-US" sz="584" dirty="0"/>
          </a:p>
        </p:txBody>
      </p:sp>
      <p:sp>
        <p:nvSpPr>
          <p:cNvPr id="13" name="Text 8"/>
          <p:cNvSpPr/>
          <p:nvPr/>
        </p:nvSpPr>
        <p:spPr>
          <a:xfrm>
            <a:off x="571500" y="4514850"/>
            <a:ext cx="415635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FF6B9D"/>
                </a:solidFill>
              </a:rPr>
              <a:t>st.button():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Creates clickable button, returns True when clicked</a:t>
            </a:r>
            <a:endParaRPr lang="en-US" sz="584" dirty="0"/>
          </a:p>
        </p:txBody>
      </p:sp>
      <p:sp>
        <p:nvSpPr>
          <p:cNvPr id="14" name="Text 9"/>
          <p:cNvSpPr/>
          <p:nvPr/>
        </p:nvSpPr>
        <p:spPr>
          <a:xfrm>
            <a:off x="571500" y="4672013"/>
            <a:ext cx="415635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00FF88"/>
                </a:solidFill>
              </a:rPr>
              <a:t>st.rerun():</a:t>
            </a:r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Forces Streamlit to rerun the script immediately</a:t>
            </a:r>
            <a:endParaRPr lang="en-US" sz="584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0751" y="960834"/>
            <a:ext cx="144661" cy="12858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5272562" y="937617"/>
            <a:ext cx="122493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FF88"/>
                </a:solidFill>
              </a:rPr>
              <a:t>What It Looks Like</a:t>
            </a:r>
            <a:endParaRPr lang="en-US" sz="885" dirty="0"/>
          </a:p>
        </p:txBody>
      </p:sp>
      <p:sp>
        <p:nvSpPr>
          <p:cNvPr id="17" name="Shape 11"/>
          <p:cNvSpPr/>
          <p:nvPr/>
        </p:nvSpPr>
        <p:spPr>
          <a:xfrm>
            <a:off x="5070751" y="1193006"/>
            <a:ext cx="3616021" cy="1493044"/>
          </a:xfrm>
          <a:prstGeom prst="rect">
            <a:avLst/>
          </a:prstGeom>
          <a:solidFill>
            <a:srgbClr val="00FF88">
              <a:alpha val="5000"/>
            </a:srgbClr>
          </a:solidFill>
          <a:ln/>
        </p:spPr>
      </p:sp>
      <p:sp>
        <p:nvSpPr>
          <p:cNvPr id="18" name="Text 12"/>
          <p:cNvSpPr/>
          <p:nvPr/>
        </p:nvSpPr>
        <p:spPr>
          <a:xfrm>
            <a:off x="6404177" y="1285875"/>
            <a:ext cx="94917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E0E0E0"/>
                </a:solidFill>
              </a:rPr>
              <a:t>💬 Chat Controls</a:t>
            </a:r>
            <a:endParaRPr lang="en-US" sz="784" dirty="0"/>
          </a:p>
        </p:txBody>
      </p:sp>
      <p:sp>
        <p:nvSpPr>
          <p:cNvPr id="19" name="Shape 13"/>
          <p:cNvSpPr/>
          <p:nvPr/>
        </p:nvSpPr>
        <p:spPr>
          <a:xfrm>
            <a:off x="5213626" y="1550194"/>
            <a:ext cx="3330271" cy="660797"/>
          </a:xfrm>
          <a:prstGeom prst="rect">
            <a:avLst/>
          </a:prstGeom>
          <a:solidFill>
            <a:srgbClr val="FFD93D">
              <a:alpha val="10000"/>
            </a:srgbClr>
          </a:solidFill>
          <a:ln/>
        </p:spPr>
      </p:sp>
      <p:sp>
        <p:nvSpPr>
          <p:cNvPr id="20" name="Text 14"/>
          <p:cNvSpPr/>
          <p:nvPr/>
        </p:nvSpPr>
        <p:spPr>
          <a:xfrm>
            <a:off x="5327926" y="1607344"/>
            <a:ext cx="3101671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888888"/>
                </a:solidFill>
              </a:rPr>
              <a:t>Messages</a:t>
            </a:r>
            <a:endParaRPr lang="en-US" sz="568" dirty="0"/>
          </a:p>
        </p:txBody>
      </p:sp>
      <p:sp>
        <p:nvSpPr>
          <p:cNvPr id="21" name="Text 15"/>
          <p:cNvSpPr/>
          <p:nvPr/>
        </p:nvSpPr>
        <p:spPr>
          <a:xfrm>
            <a:off x="5327926" y="1753791"/>
            <a:ext cx="310167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FFD93D"/>
                </a:solidFill>
              </a:rPr>
              <a:t>12</a:t>
            </a:r>
            <a:endParaRPr lang="en-US" sz="1602" dirty="0"/>
          </a:p>
        </p:txBody>
      </p:sp>
      <p:sp>
        <p:nvSpPr>
          <p:cNvPr id="22" name="Shape 16"/>
          <p:cNvSpPr/>
          <p:nvPr/>
        </p:nvSpPr>
        <p:spPr>
          <a:xfrm>
            <a:off x="5213626" y="2282428"/>
            <a:ext cx="3330271" cy="332184"/>
          </a:xfrm>
          <a:prstGeom prst="rect">
            <a:avLst/>
          </a:prstGeom>
          <a:solidFill>
            <a:srgbClr val="FF6B9D">
              <a:alpha val="10000"/>
            </a:srgbClr>
          </a:solidFill>
          <a:ln/>
        </p:spPr>
      </p:sp>
      <p:sp>
        <p:nvSpPr>
          <p:cNvPr id="23" name="Text 17"/>
          <p:cNvSpPr/>
          <p:nvPr/>
        </p:nvSpPr>
        <p:spPr>
          <a:xfrm>
            <a:off x="5327926" y="2339578"/>
            <a:ext cx="3101671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FF6B9D"/>
                </a:solidFill>
              </a:rPr>
              <a:t>🗑️ Clear Chat</a:t>
            </a:r>
            <a:endParaRPr lang="en-US" sz="734" dirty="0"/>
          </a:p>
        </p:txBody>
      </p:sp>
      <p:sp>
        <p:nvSpPr>
          <p:cNvPr id="24" name="Shape 18"/>
          <p:cNvSpPr/>
          <p:nvPr/>
        </p:nvSpPr>
        <p:spPr>
          <a:xfrm>
            <a:off x="5070751" y="2771775"/>
            <a:ext cx="3616021" cy="1037965"/>
          </a:xfrm>
          <a:prstGeom prst="rect">
            <a:avLst/>
          </a:prstGeom>
          <a:solidFill>
            <a:srgbClr val="FFD93D">
              <a:alpha val="5000"/>
            </a:srgbClr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5051" y="2871788"/>
            <a:ext cx="107156" cy="107156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5349357" y="2850356"/>
            <a:ext cx="1159883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FFD93D"/>
                </a:solidFill>
              </a:rPr>
              <a:t>How st.rerun() Works</a:t>
            </a:r>
            <a:endParaRPr lang="en-US" sz="734" dirty="0"/>
          </a:p>
        </p:txBody>
      </p:sp>
      <p:sp>
        <p:nvSpPr>
          <p:cNvPr id="27" name="Text 20"/>
          <p:cNvSpPr/>
          <p:nvPr/>
        </p:nvSpPr>
        <p:spPr>
          <a:xfrm>
            <a:off x="5185051" y="3061097"/>
            <a:ext cx="3387421" cy="1371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584" b="1" dirty="0">
                <a:solidFill>
                  <a:srgbClr val="00FF88"/>
                </a:solidFill>
              </a:rPr>
              <a:t>1.</a:t>
            </a:r>
            <a:pPr algn="l" indent="0" marL="0">
              <a:lnSpc>
                <a:spcPts val="11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User clicks "Clear Chat" button</a:t>
            </a:r>
            <a:endParaRPr lang="en-US" sz="584" dirty="0"/>
          </a:p>
        </p:txBody>
      </p:sp>
      <p:sp>
        <p:nvSpPr>
          <p:cNvPr id="28" name="Text 21"/>
          <p:cNvSpPr/>
          <p:nvPr/>
        </p:nvSpPr>
        <p:spPr>
          <a:xfrm>
            <a:off x="5185051" y="3241114"/>
            <a:ext cx="3387421" cy="1371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584" b="1" dirty="0">
                <a:solidFill>
                  <a:srgbClr val="00FF88"/>
                </a:solidFill>
              </a:rPr>
              <a:t>2.</a:t>
            </a:r>
            <a:pPr algn="l" indent="0" marL="0">
              <a:lnSpc>
                <a:spcPts val="11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Session state messages reset to initial state</a:t>
            </a:r>
            <a:endParaRPr lang="en-US" sz="584" dirty="0"/>
          </a:p>
        </p:txBody>
      </p:sp>
      <p:sp>
        <p:nvSpPr>
          <p:cNvPr id="29" name="Text 22"/>
          <p:cNvSpPr/>
          <p:nvPr/>
        </p:nvSpPr>
        <p:spPr>
          <a:xfrm>
            <a:off x="5185051" y="3421131"/>
            <a:ext cx="3387421" cy="1371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584" b="1" dirty="0">
                <a:solidFill>
                  <a:srgbClr val="00FF88"/>
                </a:solidFill>
              </a:rPr>
              <a:t>3.</a:t>
            </a:r>
            <a:pPr algn="l" indent="0" marL="0">
              <a:lnSpc>
                <a:spcPts val="11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st.rerun() forces immediate script rerun</a:t>
            </a:r>
            <a:endParaRPr lang="en-US" sz="584" dirty="0"/>
          </a:p>
        </p:txBody>
      </p:sp>
      <p:sp>
        <p:nvSpPr>
          <p:cNvPr id="30" name="Text 23"/>
          <p:cNvSpPr/>
          <p:nvPr/>
        </p:nvSpPr>
        <p:spPr>
          <a:xfrm>
            <a:off x="5185051" y="3601148"/>
            <a:ext cx="3387421" cy="1371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584" b="1" dirty="0">
                <a:solidFill>
                  <a:srgbClr val="00FF88"/>
                </a:solidFill>
              </a:rPr>
              <a:t>4.</a:t>
            </a:r>
            <a:pPr algn="l" indent="0" marL="0">
              <a:lnSpc>
                <a:spcPts val="11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Interface refreshes with empty chat</a:t>
            </a:r>
            <a:endParaRPr lang="en-US" sz="584" dirty="0"/>
          </a:p>
        </p:txBody>
      </p:sp>
      <p:sp>
        <p:nvSpPr>
          <p:cNvPr id="31" name="Shape 24"/>
          <p:cNvSpPr/>
          <p:nvPr/>
        </p:nvSpPr>
        <p:spPr>
          <a:xfrm>
            <a:off x="5070751" y="3895465"/>
            <a:ext cx="3616021" cy="1037965"/>
          </a:xfrm>
          <a:prstGeom prst="rect">
            <a:avLst/>
          </a:prstGeom>
          <a:solidFill>
            <a:srgbClr val="00FF88">
              <a:alpha val="5000"/>
            </a:srgbClr>
          </a:solidFill>
          <a:ln/>
        </p:spPr>
      </p:sp>
      <p:pic>
        <p:nvPicPr>
          <p:cNvPr id="3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5051" y="3995477"/>
            <a:ext cx="121444" cy="107156"/>
          </a:xfrm>
          <a:prstGeom prst="rect">
            <a:avLst/>
          </a:prstGeom>
        </p:spPr>
      </p:pic>
      <p:sp>
        <p:nvSpPr>
          <p:cNvPr id="33" name="Text 25"/>
          <p:cNvSpPr/>
          <p:nvPr/>
        </p:nvSpPr>
        <p:spPr>
          <a:xfrm>
            <a:off x="5363645" y="3974046"/>
            <a:ext cx="470846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0FF88"/>
                </a:solidFill>
              </a:rPr>
              <a:t>Benefits</a:t>
            </a:r>
            <a:endParaRPr lang="en-US" sz="734" dirty="0"/>
          </a:p>
        </p:txBody>
      </p:sp>
      <p:pic>
        <p:nvPicPr>
          <p:cNvPr id="34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5051" y="4208004"/>
            <a:ext cx="85725" cy="85725"/>
          </a:xfrm>
          <a:prstGeom prst="rect">
            <a:avLst/>
          </a:prstGeom>
        </p:spPr>
      </p:pic>
      <p:sp>
        <p:nvSpPr>
          <p:cNvPr id="35" name="Text 26"/>
          <p:cNvSpPr/>
          <p:nvPr/>
        </p:nvSpPr>
        <p:spPr>
          <a:xfrm>
            <a:off x="5327926" y="4193716"/>
            <a:ext cx="1435643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Users can start fresh conversations</a:t>
            </a:r>
            <a:endParaRPr lang="en-US" sz="621" dirty="0"/>
          </a:p>
        </p:txBody>
      </p:sp>
      <p:pic>
        <p:nvPicPr>
          <p:cNvPr id="36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5051" y="4388021"/>
            <a:ext cx="85725" cy="85725"/>
          </a:xfrm>
          <a:prstGeom prst="rect">
            <a:avLst/>
          </a:prstGeom>
        </p:spPr>
      </p:pic>
      <p:sp>
        <p:nvSpPr>
          <p:cNvPr id="37" name="Text 27"/>
          <p:cNvSpPr/>
          <p:nvPr/>
        </p:nvSpPr>
        <p:spPr>
          <a:xfrm>
            <a:off x="5327926" y="4373733"/>
            <a:ext cx="173182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Message count shows conversation length</a:t>
            </a:r>
            <a:endParaRPr lang="en-US" sz="621" dirty="0"/>
          </a:p>
        </p:txBody>
      </p:sp>
      <p:pic>
        <p:nvPicPr>
          <p:cNvPr id="38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5051" y="4568037"/>
            <a:ext cx="85725" cy="85725"/>
          </a:xfrm>
          <a:prstGeom prst="rect">
            <a:avLst/>
          </a:prstGeom>
        </p:spPr>
      </p:pic>
      <p:sp>
        <p:nvSpPr>
          <p:cNvPr id="39" name="Text 28"/>
          <p:cNvSpPr/>
          <p:nvPr/>
        </p:nvSpPr>
        <p:spPr>
          <a:xfrm>
            <a:off x="5327926" y="4553750"/>
            <a:ext cx="136373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Sidebar keeps controls accessible</a:t>
            </a:r>
            <a:endParaRPr lang="en-US" sz="621" dirty="0"/>
          </a:p>
        </p:txBody>
      </p:sp>
      <p:pic>
        <p:nvPicPr>
          <p:cNvPr id="40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5051" y="4748054"/>
            <a:ext cx="85725" cy="85725"/>
          </a:xfrm>
          <a:prstGeom prst="rect">
            <a:avLst/>
          </a:prstGeom>
        </p:spPr>
      </p:pic>
      <p:sp>
        <p:nvSpPr>
          <p:cNvPr id="41" name="Text 29"/>
          <p:cNvSpPr/>
          <p:nvPr/>
        </p:nvSpPr>
        <p:spPr>
          <a:xfrm>
            <a:off x="5327926" y="4733767"/>
            <a:ext cx="1547794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Improves user experience and control</a:t>
            </a:r>
            <a:endParaRPr lang="en-US" sz="621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28625"/>
            <a:ext cx="82296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00FF88"/>
                </a:solidFill>
              </a:rPr>
              <a:t>22 // Domain-Specific AI Assistant</a:t>
            </a:r>
            <a:endParaRPr lang="en-US" sz="1808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57263"/>
            <a:ext cx="100013" cy="1000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4363" y="939403"/>
            <a:ext cx="133669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Customize AI behavior with</a:t>
            </a:r>
            <a:endParaRPr lang="en-US" sz="727" dirty="0"/>
          </a:p>
        </p:txBody>
      </p:sp>
      <p:sp>
        <p:nvSpPr>
          <p:cNvPr id="6" name="Text 2"/>
          <p:cNvSpPr/>
          <p:nvPr/>
        </p:nvSpPr>
        <p:spPr>
          <a:xfrm>
            <a:off x="1951053" y="939403"/>
            <a:ext cx="80632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00FF88"/>
                </a:solidFill>
              </a:rPr>
              <a:t>system prompts</a:t>
            </a:r>
            <a:endParaRPr lang="en-US" sz="683" dirty="0"/>
          </a:p>
        </p:txBody>
      </p:sp>
      <p:sp>
        <p:nvSpPr>
          <p:cNvPr id="7" name="Text 3"/>
          <p:cNvSpPr/>
          <p:nvPr/>
        </p:nvSpPr>
        <p:spPr>
          <a:xfrm>
            <a:off x="2757376" y="939403"/>
            <a:ext cx="226470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to create specialized assistants for each domain</a:t>
            </a:r>
            <a:endParaRPr lang="en-US" sz="727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06568"/>
            <a:ext cx="160734" cy="12858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75084" y="1183351"/>
            <a:ext cx="115357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888888"/>
                </a:solidFill>
              </a:rPr>
              <a:t>Generic Assistant</a:t>
            </a:r>
            <a:endParaRPr lang="en-US" sz="885" dirty="0"/>
          </a:p>
        </p:txBody>
      </p:sp>
      <p:sp>
        <p:nvSpPr>
          <p:cNvPr id="10" name="Shape 5"/>
          <p:cNvSpPr/>
          <p:nvPr/>
        </p:nvSpPr>
        <p:spPr>
          <a:xfrm>
            <a:off x="457200" y="1424453"/>
            <a:ext cx="3647191" cy="857250"/>
          </a:xfrm>
          <a:prstGeom prst="rect">
            <a:avLst/>
          </a:prstGeom>
          <a:solidFill>
            <a:srgbClr val="000000">
              <a:alpha val="40000"/>
            </a:srgbClr>
          </a:solidFill>
          <a:ln/>
        </p:spPr>
      </p:sp>
      <p:sp>
        <p:nvSpPr>
          <p:cNvPr id="11" name="Text 6"/>
          <p:cNvSpPr/>
          <p:nvPr/>
        </p:nvSpPr>
        <p:spPr>
          <a:xfrm>
            <a:off x="557213" y="1481603"/>
            <a:ext cx="3447166" cy="9001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888888"/>
                </a:solidFill>
              </a:rPr>
              <a:t># Basic system prompt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messages = [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   {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       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FFD93D"/>
                </a:solidFill>
              </a:rPr>
              <a:t>"role"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: 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FFD93D"/>
                </a:solidFill>
              </a:rPr>
              <a:t>"system"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,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       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FFD93D"/>
                </a:solidFill>
              </a:rPr>
              <a:t>"content"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: 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FFD93D"/>
                </a:solidFill>
              </a:rPr>
              <a:t>"You are a helpful assistant."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   }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]</a:t>
            </a:r>
            <a:endParaRPr lang="en-US" sz="568" dirty="0"/>
          </a:p>
        </p:txBody>
      </p:sp>
      <p:sp>
        <p:nvSpPr>
          <p:cNvPr id="12" name="Text 7"/>
          <p:cNvSpPr/>
          <p:nvPr/>
        </p:nvSpPr>
        <p:spPr>
          <a:xfrm>
            <a:off x="457200" y="2338853"/>
            <a:ext cx="364719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888888"/>
                </a:solidFill>
              </a:rPr>
              <a:t>Example Output:</a:t>
            </a:r>
            <a:endParaRPr lang="en-US" sz="634" dirty="0"/>
          </a:p>
        </p:txBody>
      </p:sp>
      <p:sp>
        <p:nvSpPr>
          <p:cNvPr id="13" name="Shape 8"/>
          <p:cNvSpPr/>
          <p:nvPr/>
        </p:nvSpPr>
        <p:spPr>
          <a:xfrm>
            <a:off x="457200" y="2521018"/>
            <a:ext cx="3647191" cy="671513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14" name="Text 9"/>
          <p:cNvSpPr/>
          <p:nvPr/>
        </p:nvSpPr>
        <p:spPr>
          <a:xfrm>
            <a:off x="542925" y="2578168"/>
            <a:ext cx="3475741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34" b="1" dirty="0">
                <a:solidFill>
                  <a:srgbClr val="FF6B9D"/>
                </a:solidFill>
              </a:rPr>
              <a:t>User:</a:t>
            </a:r>
            <a:endParaRPr lang="en-US" sz="534" dirty="0"/>
          </a:p>
        </p:txBody>
      </p:sp>
      <p:sp>
        <p:nvSpPr>
          <p:cNvPr id="15" name="Text 10"/>
          <p:cNvSpPr/>
          <p:nvPr/>
        </p:nvSpPr>
        <p:spPr>
          <a:xfrm>
            <a:off x="542925" y="2724615"/>
            <a:ext cx="3475741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What should I do about this phishing email?</a:t>
            </a:r>
            <a:endParaRPr lang="en-US" sz="568" dirty="0"/>
          </a:p>
        </p:txBody>
      </p:sp>
      <p:sp>
        <p:nvSpPr>
          <p:cNvPr id="16" name="Text 11"/>
          <p:cNvSpPr/>
          <p:nvPr/>
        </p:nvSpPr>
        <p:spPr>
          <a:xfrm>
            <a:off x="542925" y="2885349"/>
            <a:ext cx="3475741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34" b="1" dirty="0">
                <a:solidFill>
                  <a:srgbClr val="888888"/>
                </a:solidFill>
              </a:rPr>
              <a:t>AI:</a:t>
            </a:r>
            <a:endParaRPr lang="en-US" sz="534" dirty="0"/>
          </a:p>
        </p:txBody>
      </p:sp>
      <p:sp>
        <p:nvSpPr>
          <p:cNvPr id="17" name="Text 12"/>
          <p:cNvSpPr/>
          <p:nvPr/>
        </p:nvSpPr>
        <p:spPr>
          <a:xfrm>
            <a:off x="542925" y="3031796"/>
            <a:ext cx="3475741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888888"/>
                </a:solidFill>
              </a:rPr>
              <a:t>You should delete suspicious emails and not click on links. Be careful with attachments.</a:t>
            </a:r>
            <a:endParaRPr lang="en-US" sz="568" dirty="0"/>
          </a:p>
        </p:txBody>
      </p:sp>
      <p:sp>
        <p:nvSpPr>
          <p:cNvPr id="18" name="Shape 13"/>
          <p:cNvSpPr/>
          <p:nvPr/>
        </p:nvSpPr>
        <p:spPr>
          <a:xfrm>
            <a:off x="457200" y="3249681"/>
            <a:ext cx="3647191" cy="492919"/>
          </a:xfrm>
          <a:prstGeom prst="rect">
            <a:avLst/>
          </a:prstGeom>
          <a:solidFill>
            <a:srgbClr val="FF6B9D">
              <a:alpha val="8000"/>
            </a:srgbClr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38" y="3326476"/>
            <a:ext cx="85725" cy="85725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671513" y="3312189"/>
            <a:ext cx="381660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FF6B9D"/>
                </a:solidFill>
              </a:rPr>
              <a:t>Problem</a:t>
            </a:r>
            <a:endParaRPr lang="en-US" sz="584" dirty="0"/>
          </a:p>
        </p:txBody>
      </p:sp>
      <p:sp>
        <p:nvSpPr>
          <p:cNvPr id="21" name="Text 15"/>
          <p:cNvSpPr/>
          <p:nvPr/>
        </p:nvSpPr>
        <p:spPr>
          <a:xfrm>
            <a:off x="528638" y="3463993"/>
            <a:ext cx="3504316" cy="23574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Generic advice, not specific to cybersecurity domain. Lacks technical depth and actionable steps.</a:t>
            </a:r>
            <a:endParaRPr lang="en-US" sz="568" dirty="0"/>
          </a:p>
        </p:txBody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5841" y="1206568"/>
            <a:ext cx="128588" cy="128588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4461579" y="1183351"/>
            <a:ext cx="154821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FF88"/>
                </a:solidFill>
              </a:rPr>
              <a:t>Cybersecurity Assistant</a:t>
            </a:r>
            <a:endParaRPr lang="en-US" sz="885" dirty="0"/>
          </a:p>
        </p:txBody>
      </p:sp>
      <p:sp>
        <p:nvSpPr>
          <p:cNvPr id="24" name="Shape 17"/>
          <p:cNvSpPr/>
          <p:nvPr/>
        </p:nvSpPr>
        <p:spPr>
          <a:xfrm>
            <a:off x="4275841" y="1424453"/>
            <a:ext cx="4410931" cy="1143000"/>
          </a:xfrm>
          <a:prstGeom prst="rect">
            <a:avLst/>
          </a:prstGeom>
          <a:solidFill>
            <a:srgbClr val="000000">
              <a:alpha val="40000"/>
            </a:srgbClr>
          </a:solidFill>
          <a:ln/>
        </p:spPr>
      </p:sp>
      <p:sp>
        <p:nvSpPr>
          <p:cNvPr id="25" name="Text 18"/>
          <p:cNvSpPr/>
          <p:nvPr/>
        </p:nvSpPr>
        <p:spPr>
          <a:xfrm>
            <a:off x="4375854" y="1481603"/>
            <a:ext cx="4210906" cy="1800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888888"/>
                </a:solidFill>
              </a:rPr>
              <a:t># Specialized system prompt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messages = [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   {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       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FFD93D"/>
                </a:solidFill>
              </a:rPr>
              <a:t>"role"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: 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FFD93D"/>
                </a:solidFill>
              </a:rPr>
              <a:t>"system"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,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       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FFD93D"/>
                </a:solidFill>
              </a:rPr>
              <a:t>"content"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: 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FFD93D"/>
                </a:solidFill>
              </a:rPr>
              <a:t>"""You are a cybersecurity expert assistant.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FFD93D"/>
                </a:solidFill>
              </a:rPr>
              <a:t>- Analyze incidents and threats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FFD93D"/>
                </a:solidFill>
              </a:rPr>
              <a:t>- Provide technical guidance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FFD93D"/>
                </a:solidFill>
              </a:rPr>
              <a:t>- Explain attack vectors &amp; mitigations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FFD93D"/>
                </a:solidFill>
              </a:rPr>
              <a:t>- Use standard terminology (MITRE, CVE)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FFD93D"/>
                </a:solidFill>
              </a:rPr>
              <a:t>- Prioritize actionable recommendations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FFD93D"/>
                </a:solidFill>
              </a:rPr>
              <a:t>Tone: Professional, technical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FFD93D"/>
                </a:solidFill>
              </a:rPr>
              <a:t>Format: Clear steps"""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   }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]</a:t>
            </a:r>
            <a:endParaRPr lang="en-US" sz="568" dirty="0"/>
          </a:p>
        </p:txBody>
      </p:sp>
      <p:sp>
        <p:nvSpPr>
          <p:cNvPr id="26" name="Text 19"/>
          <p:cNvSpPr/>
          <p:nvPr/>
        </p:nvSpPr>
        <p:spPr>
          <a:xfrm>
            <a:off x="4275841" y="2624603"/>
            <a:ext cx="441093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00FF88"/>
                </a:solidFill>
              </a:rPr>
              <a:t>Example Output:</a:t>
            </a:r>
            <a:endParaRPr lang="en-US" sz="634" dirty="0"/>
          </a:p>
        </p:txBody>
      </p:sp>
      <p:sp>
        <p:nvSpPr>
          <p:cNvPr id="27" name="Shape 20"/>
          <p:cNvSpPr/>
          <p:nvPr/>
        </p:nvSpPr>
        <p:spPr>
          <a:xfrm>
            <a:off x="4275841" y="2806768"/>
            <a:ext cx="4410931" cy="921544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28" name="Text 21"/>
          <p:cNvSpPr/>
          <p:nvPr/>
        </p:nvSpPr>
        <p:spPr>
          <a:xfrm>
            <a:off x="4361566" y="2863918"/>
            <a:ext cx="4239481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34" b="1" dirty="0">
                <a:solidFill>
                  <a:srgbClr val="FF6B9D"/>
                </a:solidFill>
              </a:rPr>
              <a:t>User:</a:t>
            </a:r>
            <a:endParaRPr lang="en-US" sz="534" dirty="0"/>
          </a:p>
        </p:txBody>
      </p:sp>
      <p:sp>
        <p:nvSpPr>
          <p:cNvPr id="29" name="Text 22"/>
          <p:cNvSpPr/>
          <p:nvPr/>
        </p:nvSpPr>
        <p:spPr>
          <a:xfrm>
            <a:off x="4361566" y="3010365"/>
            <a:ext cx="4239481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What should I do about this phishing email?</a:t>
            </a:r>
            <a:endParaRPr lang="en-US" sz="568" dirty="0"/>
          </a:p>
        </p:txBody>
      </p:sp>
      <p:sp>
        <p:nvSpPr>
          <p:cNvPr id="30" name="Text 23"/>
          <p:cNvSpPr/>
          <p:nvPr/>
        </p:nvSpPr>
        <p:spPr>
          <a:xfrm>
            <a:off x="4361566" y="3171099"/>
            <a:ext cx="4239481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34" b="1" dirty="0">
                <a:solidFill>
                  <a:srgbClr val="00FF88"/>
                </a:solidFill>
              </a:rPr>
              <a:t>AI:</a:t>
            </a:r>
            <a:endParaRPr lang="en-US" sz="534" dirty="0"/>
          </a:p>
        </p:txBody>
      </p:sp>
      <p:sp>
        <p:nvSpPr>
          <p:cNvPr id="31" name="Text 24"/>
          <p:cNvSpPr/>
          <p:nvPr/>
        </p:nvSpPr>
        <p:spPr>
          <a:xfrm>
            <a:off x="4361566" y="3317546"/>
            <a:ext cx="4239481" cy="3536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34" b="1" dirty="0">
                <a:solidFill>
                  <a:srgbClr val="E0E0E0"/>
                </a:solidFill>
              </a:rPr>
              <a:t>Immediate Actions: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Do NOT click links or attachments; report to security/IT; forward to 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phishing@yourcompany.com; delete from inbox and trash.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900"/>
              </a:lnSpc>
              <a:buNone/>
            </a:pPr>
            <a:r>
              <a:rPr lang="en-US" sz="534" b="1" dirty="0">
                <a:solidFill>
                  <a:srgbClr val="E0E0E0"/>
                </a:solidFill>
              </a:rPr>
              <a:t>Analysis: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Check sender domain spoofing; examine headers; look for urgency/social engineering indicators.</a:t>
            </a:r>
            <a:endParaRPr lang="en-US" sz="534" dirty="0"/>
          </a:p>
        </p:txBody>
      </p:sp>
      <p:sp>
        <p:nvSpPr>
          <p:cNvPr id="32" name="Shape 25"/>
          <p:cNvSpPr/>
          <p:nvPr/>
        </p:nvSpPr>
        <p:spPr>
          <a:xfrm>
            <a:off x="4275841" y="3785462"/>
            <a:ext cx="4410931" cy="375047"/>
          </a:xfrm>
          <a:prstGeom prst="rect">
            <a:avLst/>
          </a:prstGeom>
          <a:solidFill>
            <a:srgbClr val="00FF88">
              <a:alpha val="8000"/>
            </a:srgbClr>
          </a:solidFill>
          <a:ln/>
        </p:spPr>
      </p:sp>
      <p:pic>
        <p:nvPicPr>
          <p:cNvPr id="3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7279" y="3862257"/>
            <a:ext cx="85725" cy="85725"/>
          </a:xfrm>
          <a:prstGeom prst="rect">
            <a:avLst/>
          </a:prstGeom>
        </p:spPr>
      </p:pic>
      <p:sp>
        <p:nvSpPr>
          <p:cNvPr id="34" name="Text 26"/>
          <p:cNvSpPr/>
          <p:nvPr/>
        </p:nvSpPr>
        <p:spPr>
          <a:xfrm>
            <a:off x="4490154" y="3847970"/>
            <a:ext cx="319097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00FF88"/>
                </a:solidFill>
              </a:rPr>
              <a:t>Better!</a:t>
            </a:r>
            <a:endParaRPr lang="en-US" sz="584" dirty="0"/>
          </a:p>
        </p:txBody>
      </p:sp>
      <p:sp>
        <p:nvSpPr>
          <p:cNvPr id="35" name="Text 27"/>
          <p:cNvSpPr/>
          <p:nvPr/>
        </p:nvSpPr>
        <p:spPr>
          <a:xfrm>
            <a:off x="4347279" y="3999774"/>
            <a:ext cx="4268056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Specific, actionable steps. Technical terminology. Structured response. Domain expertise evident.</a:t>
            </a:r>
            <a:endParaRPr lang="en-US" sz="568" dirty="0"/>
          </a:p>
        </p:txBody>
      </p:sp>
      <p:pic>
        <p:nvPicPr>
          <p:cNvPr id="3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4239090"/>
            <a:ext cx="85725" cy="114300"/>
          </a:xfrm>
          <a:prstGeom prst="rect">
            <a:avLst/>
          </a:prstGeom>
        </p:spPr>
      </p:pic>
      <p:sp>
        <p:nvSpPr>
          <p:cNvPr id="37" name="Text 28"/>
          <p:cNvSpPr/>
          <p:nvPr/>
        </p:nvSpPr>
        <p:spPr>
          <a:xfrm>
            <a:off x="600075" y="4217659"/>
            <a:ext cx="19693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D93D"/>
                </a:solidFill>
              </a:rPr>
              <a:t>Cybersecurity Assistant Use Cases</a:t>
            </a:r>
            <a:endParaRPr lang="en-US" sz="784" dirty="0"/>
          </a:p>
        </p:txBody>
      </p:sp>
      <p:sp>
        <p:nvSpPr>
          <p:cNvPr id="38" name="Shape 29"/>
          <p:cNvSpPr/>
          <p:nvPr/>
        </p:nvSpPr>
        <p:spPr>
          <a:xfrm>
            <a:off x="457200" y="4439115"/>
            <a:ext cx="2686050" cy="342900"/>
          </a:xfrm>
          <a:prstGeom prst="rect">
            <a:avLst/>
          </a:prstGeom>
          <a:solidFill>
            <a:srgbClr val="00FF88">
              <a:alpha val="5000"/>
            </a:srgbClr>
          </a:solidFill>
          <a:ln/>
        </p:spPr>
      </p:sp>
      <p:pic>
        <p:nvPicPr>
          <p:cNvPr id="3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638" y="4501623"/>
            <a:ext cx="85725" cy="85725"/>
          </a:xfrm>
          <a:prstGeom prst="rect">
            <a:avLst/>
          </a:prstGeom>
        </p:spPr>
      </p:pic>
      <p:sp>
        <p:nvSpPr>
          <p:cNvPr id="40" name="Text 30"/>
          <p:cNvSpPr/>
          <p:nvPr/>
        </p:nvSpPr>
        <p:spPr>
          <a:xfrm>
            <a:off x="671513" y="4487335"/>
            <a:ext cx="756456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00FF88"/>
                </a:solidFill>
              </a:rPr>
              <a:t>Incident Analysis</a:t>
            </a:r>
            <a:endParaRPr lang="en-US" sz="584" dirty="0"/>
          </a:p>
        </p:txBody>
      </p:sp>
      <p:sp>
        <p:nvSpPr>
          <p:cNvPr id="41" name="Text 31"/>
          <p:cNvSpPr/>
          <p:nvPr/>
        </p:nvSpPr>
        <p:spPr>
          <a:xfrm>
            <a:off x="528638" y="4639140"/>
            <a:ext cx="2543175" cy="1000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E0E0E0"/>
                </a:solidFill>
              </a:rPr>
              <a:t>Analyze incidents, identify attack patterns, suggest remediation</a:t>
            </a:r>
            <a:endParaRPr lang="en-US" sz="516" dirty="0"/>
          </a:p>
        </p:txBody>
      </p:sp>
      <p:sp>
        <p:nvSpPr>
          <p:cNvPr id="42" name="Shape 32"/>
          <p:cNvSpPr/>
          <p:nvPr/>
        </p:nvSpPr>
        <p:spPr>
          <a:xfrm>
            <a:off x="3228975" y="4439115"/>
            <a:ext cx="2686050" cy="342900"/>
          </a:xfrm>
          <a:prstGeom prst="rect">
            <a:avLst/>
          </a:prstGeom>
          <a:solidFill>
            <a:srgbClr val="00FF88">
              <a:alpha val="5000"/>
            </a:srgbClr>
          </a:solidFill>
          <a:ln/>
        </p:spPr>
      </p:sp>
      <p:pic>
        <p:nvPicPr>
          <p:cNvPr id="43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0413" y="4501623"/>
            <a:ext cx="85725" cy="85725"/>
          </a:xfrm>
          <a:prstGeom prst="rect">
            <a:avLst/>
          </a:prstGeom>
        </p:spPr>
      </p:pic>
      <p:sp>
        <p:nvSpPr>
          <p:cNvPr id="44" name="Text 33"/>
          <p:cNvSpPr/>
          <p:nvPr/>
        </p:nvSpPr>
        <p:spPr>
          <a:xfrm>
            <a:off x="3443288" y="4487335"/>
            <a:ext cx="839363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00FF88"/>
                </a:solidFill>
              </a:rPr>
              <a:t>Threat Intelligence</a:t>
            </a:r>
            <a:endParaRPr lang="en-US" sz="584" dirty="0"/>
          </a:p>
        </p:txBody>
      </p:sp>
      <p:sp>
        <p:nvSpPr>
          <p:cNvPr id="45" name="Text 34"/>
          <p:cNvSpPr/>
          <p:nvPr/>
        </p:nvSpPr>
        <p:spPr>
          <a:xfrm>
            <a:off x="3300413" y="4639140"/>
            <a:ext cx="2543175" cy="1000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E0E0E0"/>
                </a:solidFill>
              </a:rPr>
              <a:t>Explain CVEs, threat actors, attack techniques (MITRE ATT&amp;CK)</a:t>
            </a:r>
            <a:endParaRPr lang="en-US" sz="516" dirty="0"/>
          </a:p>
        </p:txBody>
      </p:sp>
      <p:sp>
        <p:nvSpPr>
          <p:cNvPr id="46" name="Shape 35"/>
          <p:cNvSpPr/>
          <p:nvPr/>
        </p:nvSpPr>
        <p:spPr>
          <a:xfrm>
            <a:off x="6000750" y="4439115"/>
            <a:ext cx="2686050" cy="342900"/>
          </a:xfrm>
          <a:prstGeom prst="rect">
            <a:avLst/>
          </a:prstGeom>
          <a:solidFill>
            <a:srgbClr val="00FF88">
              <a:alpha val="5000"/>
            </a:srgbClr>
          </a:solidFill>
          <a:ln/>
        </p:spPr>
      </p:sp>
      <p:pic>
        <p:nvPicPr>
          <p:cNvPr id="47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2188" y="4501623"/>
            <a:ext cx="107156" cy="85725"/>
          </a:xfrm>
          <a:prstGeom prst="rect">
            <a:avLst/>
          </a:prstGeom>
        </p:spPr>
      </p:pic>
      <p:sp>
        <p:nvSpPr>
          <p:cNvPr id="48" name="Text 36"/>
          <p:cNvSpPr/>
          <p:nvPr/>
        </p:nvSpPr>
        <p:spPr>
          <a:xfrm>
            <a:off x="6236494" y="4487335"/>
            <a:ext cx="79555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00FF88"/>
                </a:solidFill>
              </a:rPr>
              <a:t>Security Guidance</a:t>
            </a:r>
            <a:endParaRPr lang="en-US" sz="584" dirty="0"/>
          </a:p>
        </p:txBody>
      </p:sp>
      <p:sp>
        <p:nvSpPr>
          <p:cNvPr id="49" name="Text 37"/>
          <p:cNvSpPr/>
          <p:nvPr/>
        </p:nvSpPr>
        <p:spPr>
          <a:xfrm>
            <a:off x="6072188" y="4639140"/>
            <a:ext cx="2543175" cy="1000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E0E0E0"/>
                </a:solidFill>
              </a:rPr>
              <a:t>Best practices, compliance requirements, security configurations</a:t>
            </a:r>
            <a:endParaRPr lang="en-US" sz="516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28625"/>
            <a:ext cx="82296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00FF88"/>
                </a:solidFill>
              </a:rPr>
              <a:t>23 // Week 8-9-10 Integration</a:t>
            </a:r>
            <a:endParaRPr lang="en-US" sz="1808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667" y="1014413"/>
            <a:ext cx="100013" cy="1000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318830" y="996553"/>
            <a:ext cx="79982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Complete stack:</a:t>
            </a:r>
            <a:endParaRPr lang="en-US" sz="727" dirty="0"/>
          </a:p>
        </p:txBody>
      </p:sp>
      <p:sp>
        <p:nvSpPr>
          <p:cNvPr id="6" name="Text 2"/>
          <p:cNvSpPr/>
          <p:nvPr/>
        </p:nvSpPr>
        <p:spPr>
          <a:xfrm>
            <a:off x="4118651" y="996553"/>
            <a:ext cx="47076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00FF88"/>
                </a:solidFill>
              </a:rPr>
              <a:t>Database</a:t>
            </a:r>
            <a:endParaRPr lang="en-US" sz="683" dirty="0"/>
          </a:p>
        </p:txBody>
      </p:sp>
      <p:sp>
        <p:nvSpPr>
          <p:cNvPr id="7" name="Text 3"/>
          <p:cNvSpPr/>
          <p:nvPr/>
        </p:nvSpPr>
        <p:spPr>
          <a:xfrm>
            <a:off x="4589413" y="996553"/>
            <a:ext cx="15202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→</a:t>
            </a:r>
            <a:endParaRPr lang="en-US" sz="727" dirty="0"/>
          </a:p>
        </p:txBody>
      </p:sp>
      <p:sp>
        <p:nvSpPr>
          <p:cNvPr id="8" name="Text 4"/>
          <p:cNvSpPr/>
          <p:nvPr/>
        </p:nvSpPr>
        <p:spPr>
          <a:xfrm>
            <a:off x="4741441" y="996553"/>
            <a:ext cx="35766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FFD93D"/>
                </a:solidFill>
              </a:rPr>
              <a:t>Web UI</a:t>
            </a:r>
            <a:endParaRPr lang="en-US" sz="683" dirty="0"/>
          </a:p>
        </p:txBody>
      </p:sp>
      <p:sp>
        <p:nvSpPr>
          <p:cNvPr id="9" name="Text 5"/>
          <p:cNvSpPr/>
          <p:nvPr/>
        </p:nvSpPr>
        <p:spPr>
          <a:xfrm>
            <a:off x="5099103" y="996553"/>
            <a:ext cx="15202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→</a:t>
            </a:r>
            <a:endParaRPr lang="en-US" sz="727" dirty="0"/>
          </a:p>
        </p:txBody>
      </p:sp>
      <p:sp>
        <p:nvSpPr>
          <p:cNvPr id="10" name="Text 6"/>
          <p:cNvSpPr/>
          <p:nvPr/>
        </p:nvSpPr>
        <p:spPr>
          <a:xfrm>
            <a:off x="5251131" y="996553"/>
            <a:ext cx="73120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FF6B9D"/>
                </a:solidFill>
              </a:rPr>
              <a:t>AI Intelligence</a:t>
            </a:r>
            <a:endParaRPr lang="en-US" sz="683" dirty="0"/>
          </a:p>
        </p:txBody>
      </p:sp>
      <p:sp>
        <p:nvSpPr>
          <p:cNvPr id="11" name="Shape 7"/>
          <p:cNvSpPr/>
          <p:nvPr/>
        </p:nvSpPr>
        <p:spPr>
          <a:xfrm>
            <a:off x="457200" y="1260146"/>
            <a:ext cx="8229600" cy="889397"/>
          </a:xfrm>
          <a:prstGeom prst="rect">
            <a:avLst/>
          </a:prstGeom>
          <a:solidFill>
            <a:srgbClr val="00FF88">
              <a:alpha val="5000"/>
            </a:srgbClr>
          </a:solidFill>
          <a:ln/>
        </p:spPr>
      </p:sp>
      <p:sp>
        <p:nvSpPr>
          <p:cNvPr id="12" name="Shape 8"/>
          <p:cNvSpPr/>
          <p:nvPr/>
        </p:nvSpPr>
        <p:spPr>
          <a:xfrm>
            <a:off x="600075" y="1331584"/>
            <a:ext cx="342900" cy="342900"/>
          </a:xfrm>
          <a:prstGeom prst="rect">
            <a:avLst/>
          </a:prstGeom>
          <a:solidFill>
            <a:srgbClr val="00FF88">
              <a:alpha val="20000"/>
            </a:srgbClr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16" y="1417309"/>
            <a:ext cx="150019" cy="17145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28700" y="1331584"/>
            <a:ext cx="169680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0FF88"/>
                </a:solidFill>
              </a:rPr>
              <a:t>Week 8: Database Layer</a:t>
            </a:r>
            <a:endParaRPr lang="en-US" sz="987" dirty="0"/>
          </a:p>
        </p:txBody>
      </p:sp>
      <p:sp>
        <p:nvSpPr>
          <p:cNvPr id="15" name="Text 10"/>
          <p:cNvSpPr/>
          <p:nvPr/>
        </p:nvSpPr>
        <p:spPr>
          <a:xfrm>
            <a:off x="1028700" y="1545896"/>
            <a:ext cx="1696808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Data Storage &amp; CRUD Operations</a:t>
            </a:r>
            <a:endParaRPr lang="en-US" sz="621" dirty="0"/>
          </a:p>
        </p:txBody>
      </p:sp>
      <p:sp>
        <p:nvSpPr>
          <p:cNvPr id="16" name="Text 11"/>
          <p:cNvSpPr/>
          <p:nvPr/>
        </p:nvSpPr>
        <p:spPr>
          <a:xfrm>
            <a:off x="7799217" y="1428024"/>
            <a:ext cx="74470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00FF88"/>
                </a:solidFill>
              </a:rPr>
              <a:t>SQLite + Python</a:t>
            </a:r>
            <a:endParaRPr lang="en-US" sz="727" dirty="0"/>
          </a:p>
        </p:txBody>
      </p:sp>
      <p:sp>
        <p:nvSpPr>
          <p:cNvPr id="17" name="Shape 12"/>
          <p:cNvSpPr/>
          <p:nvPr/>
        </p:nvSpPr>
        <p:spPr>
          <a:xfrm>
            <a:off x="600075" y="1731634"/>
            <a:ext cx="1921669" cy="332184"/>
          </a:xfrm>
          <a:prstGeom prst="rect">
            <a:avLst/>
          </a:prstGeom>
          <a:solidFill>
            <a:srgbClr val="000000">
              <a:alpha val="40000"/>
            </a:srgbClr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795928"/>
            <a:ext cx="78581" cy="78581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792956" y="1779854"/>
            <a:ext cx="331710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34" b="1" dirty="0">
                <a:solidFill>
                  <a:srgbClr val="00FF88"/>
                </a:solidFill>
              </a:rPr>
              <a:t>4 Tables</a:t>
            </a:r>
            <a:endParaRPr lang="en-US" sz="534" dirty="0"/>
          </a:p>
        </p:txBody>
      </p:sp>
      <p:sp>
        <p:nvSpPr>
          <p:cNvPr id="20" name="Text 14"/>
          <p:cNvSpPr/>
          <p:nvPr/>
        </p:nvSpPr>
        <p:spPr>
          <a:xfrm>
            <a:off x="685800" y="1913799"/>
            <a:ext cx="1750219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E0E0E0"/>
                </a:solidFill>
              </a:rPr>
              <a:t>users, incidents, datasets, tickets</a:t>
            </a:r>
            <a:endParaRPr lang="en-US" sz="516" dirty="0"/>
          </a:p>
        </p:txBody>
      </p:sp>
      <p:sp>
        <p:nvSpPr>
          <p:cNvPr id="21" name="Shape 15"/>
          <p:cNvSpPr/>
          <p:nvPr/>
        </p:nvSpPr>
        <p:spPr>
          <a:xfrm>
            <a:off x="2607469" y="1731634"/>
            <a:ext cx="1921669" cy="332184"/>
          </a:xfrm>
          <a:prstGeom prst="rect">
            <a:avLst/>
          </a:prstGeom>
          <a:solidFill>
            <a:srgbClr val="000000">
              <a:alpha val="40000"/>
            </a:srgbClr>
          </a:solidFill>
          <a:ln/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3194" y="1795928"/>
            <a:ext cx="98227" cy="78581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2819995" y="1779854"/>
            <a:ext cx="644528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34" b="1" dirty="0">
                <a:solidFill>
                  <a:srgbClr val="00FF88"/>
                </a:solidFill>
              </a:rPr>
              <a:t>CRUD Functions</a:t>
            </a:r>
            <a:endParaRPr lang="en-US" sz="534" dirty="0"/>
          </a:p>
        </p:txBody>
      </p:sp>
      <p:sp>
        <p:nvSpPr>
          <p:cNvPr id="24" name="Text 17"/>
          <p:cNvSpPr/>
          <p:nvPr/>
        </p:nvSpPr>
        <p:spPr>
          <a:xfrm>
            <a:off x="2693194" y="1913799"/>
            <a:ext cx="1750219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E0E0E0"/>
                </a:solidFill>
              </a:rPr>
              <a:t>Create, Read, Update, Delete</a:t>
            </a:r>
            <a:endParaRPr lang="en-US" sz="516" dirty="0"/>
          </a:p>
        </p:txBody>
      </p:sp>
      <p:sp>
        <p:nvSpPr>
          <p:cNvPr id="25" name="Shape 18"/>
          <p:cNvSpPr/>
          <p:nvPr/>
        </p:nvSpPr>
        <p:spPr>
          <a:xfrm>
            <a:off x="4614863" y="1731634"/>
            <a:ext cx="1921669" cy="332184"/>
          </a:xfrm>
          <a:prstGeom prst="rect">
            <a:avLst/>
          </a:prstGeom>
          <a:solidFill>
            <a:srgbClr val="000000">
              <a:alpha val="40000"/>
            </a:srgbClr>
          </a:solidFill>
          <a:ln/>
        </p:spPr>
      </p:sp>
      <p:pic>
        <p:nvPicPr>
          <p:cNvPr id="2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0588" y="1795928"/>
            <a:ext cx="78581" cy="78581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4807744" y="1779854"/>
            <a:ext cx="340668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34" b="1" dirty="0">
                <a:solidFill>
                  <a:srgbClr val="00FF88"/>
                </a:solidFill>
              </a:rPr>
              <a:t>Security</a:t>
            </a:r>
            <a:endParaRPr lang="en-US" sz="534" dirty="0"/>
          </a:p>
        </p:txBody>
      </p:sp>
      <p:sp>
        <p:nvSpPr>
          <p:cNvPr id="28" name="Text 20"/>
          <p:cNvSpPr/>
          <p:nvPr/>
        </p:nvSpPr>
        <p:spPr>
          <a:xfrm>
            <a:off x="4700588" y="1913799"/>
            <a:ext cx="1750219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E0E0E0"/>
                </a:solidFill>
              </a:rPr>
              <a:t>Bcrypt hashing, parameterized queries</a:t>
            </a:r>
            <a:endParaRPr lang="en-US" sz="516" dirty="0"/>
          </a:p>
        </p:txBody>
      </p:sp>
      <p:sp>
        <p:nvSpPr>
          <p:cNvPr id="29" name="Shape 21"/>
          <p:cNvSpPr/>
          <p:nvPr/>
        </p:nvSpPr>
        <p:spPr>
          <a:xfrm>
            <a:off x="6622256" y="1731634"/>
            <a:ext cx="1921669" cy="332184"/>
          </a:xfrm>
          <a:prstGeom prst="rect">
            <a:avLst/>
          </a:prstGeom>
          <a:solidFill>
            <a:srgbClr val="000000">
              <a:alpha val="40000"/>
            </a:srgbClr>
          </a:solidFill>
          <a:ln/>
        </p:spPr>
      </p:sp>
      <p:pic>
        <p:nvPicPr>
          <p:cNvPr id="3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7981" y="1795928"/>
            <a:ext cx="58936" cy="78581"/>
          </a:xfrm>
          <a:prstGeom prst="rect">
            <a:avLst/>
          </a:prstGeom>
        </p:spPr>
      </p:pic>
      <p:sp>
        <p:nvSpPr>
          <p:cNvPr id="31" name="Text 22"/>
          <p:cNvSpPr/>
          <p:nvPr/>
        </p:nvSpPr>
        <p:spPr>
          <a:xfrm>
            <a:off x="6795492" y="1779854"/>
            <a:ext cx="467581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34" b="1" dirty="0">
                <a:solidFill>
                  <a:srgbClr val="00FF88"/>
                </a:solidFill>
              </a:rPr>
              <a:t>Connection</a:t>
            </a:r>
            <a:endParaRPr lang="en-US" sz="534" dirty="0"/>
          </a:p>
        </p:txBody>
      </p:sp>
      <p:sp>
        <p:nvSpPr>
          <p:cNvPr id="32" name="Text 23"/>
          <p:cNvSpPr/>
          <p:nvPr/>
        </p:nvSpPr>
        <p:spPr>
          <a:xfrm>
            <a:off x="6707981" y="1913799"/>
            <a:ext cx="1750219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E0E0E0"/>
                </a:solidFill>
              </a:rPr>
              <a:t>connect_database() function</a:t>
            </a:r>
            <a:endParaRPr lang="en-US" sz="516" dirty="0"/>
          </a:p>
        </p:txBody>
      </p:sp>
      <p:sp>
        <p:nvSpPr>
          <p:cNvPr id="33" name="Shape 24"/>
          <p:cNvSpPr/>
          <p:nvPr/>
        </p:nvSpPr>
        <p:spPr>
          <a:xfrm>
            <a:off x="457200" y="2192406"/>
            <a:ext cx="8229600" cy="889397"/>
          </a:xfrm>
          <a:prstGeom prst="rect">
            <a:avLst/>
          </a:prstGeom>
          <a:solidFill>
            <a:srgbClr val="FFD93D">
              <a:alpha val="5000"/>
            </a:srgbClr>
          </a:solidFill>
          <a:ln/>
        </p:spPr>
      </p:sp>
      <p:sp>
        <p:nvSpPr>
          <p:cNvPr id="34" name="Shape 25"/>
          <p:cNvSpPr/>
          <p:nvPr/>
        </p:nvSpPr>
        <p:spPr>
          <a:xfrm>
            <a:off x="600075" y="2263843"/>
            <a:ext cx="342900" cy="342900"/>
          </a:xfrm>
          <a:prstGeom prst="rect">
            <a:avLst/>
          </a:prstGeom>
          <a:solidFill>
            <a:srgbClr val="FFD93D">
              <a:alpha val="20000"/>
            </a:srgbClr>
          </a:solidFill>
          <a:ln/>
        </p:spPr>
      </p:sp>
      <p:pic>
        <p:nvPicPr>
          <p:cNvPr id="35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084" y="2349568"/>
            <a:ext cx="192881" cy="171450"/>
          </a:xfrm>
          <a:prstGeom prst="rect">
            <a:avLst/>
          </a:prstGeom>
        </p:spPr>
      </p:pic>
      <p:sp>
        <p:nvSpPr>
          <p:cNvPr id="36" name="Text 26"/>
          <p:cNvSpPr/>
          <p:nvPr/>
        </p:nvSpPr>
        <p:spPr>
          <a:xfrm>
            <a:off x="1028700" y="2263843"/>
            <a:ext cx="153520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FFD93D"/>
                </a:solidFill>
              </a:rPr>
              <a:t>Week 9: Web UI Layer</a:t>
            </a:r>
            <a:endParaRPr lang="en-US" sz="987" dirty="0"/>
          </a:p>
        </p:txBody>
      </p:sp>
      <p:sp>
        <p:nvSpPr>
          <p:cNvPr id="37" name="Text 27"/>
          <p:cNvSpPr/>
          <p:nvPr/>
        </p:nvSpPr>
        <p:spPr>
          <a:xfrm>
            <a:off x="1028700" y="2478156"/>
            <a:ext cx="153520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Interactive Web Interface</a:t>
            </a:r>
            <a:endParaRPr lang="en-US" sz="621" dirty="0"/>
          </a:p>
        </p:txBody>
      </p:sp>
      <p:sp>
        <p:nvSpPr>
          <p:cNvPr id="38" name="Text 28"/>
          <p:cNvSpPr/>
          <p:nvPr/>
        </p:nvSpPr>
        <p:spPr>
          <a:xfrm>
            <a:off x="8119849" y="2360284"/>
            <a:ext cx="42407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FFD93D"/>
                </a:solidFill>
              </a:rPr>
              <a:t>Streamlit</a:t>
            </a:r>
            <a:endParaRPr lang="en-US" sz="727" dirty="0"/>
          </a:p>
        </p:txBody>
      </p:sp>
      <p:sp>
        <p:nvSpPr>
          <p:cNvPr id="39" name="Shape 29"/>
          <p:cNvSpPr/>
          <p:nvPr/>
        </p:nvSpPr>
        <p:spPr>
          <a:xfrm>
            <a:off x="600075" y="2663893"/>
            <a:ext cx="1921669" cy="332184"/>
          </a:xfrm>
          <a:prstGeom prst="rect">
            <a:avLst/>
          </a:prstGeom>
          <a:solidFill>
            <a:srgbClr val="000000">
              <a:alpha val="40000"/>
            </a:srgbClr>
          </a:solidFill>
          <a:ln/>
        </p:spPr>
      </p:sp>
      <p:pic>
        <p:nvPicPr>
          <p:cNvPr id="4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2728187"/>
            <a:ext cx="89297" cy="78581"/>
          </a:xfrm>
          <a:prstGeom prst="rect">
            <a:avLst/>
          </a:prstGeom>
        </p:spPr>
      </p:pic>
      <p:sp>
        <p:nvSpPr>
          <p:cNvPr id="41" name="Text 30"/>
          <p:cNvSpPr/>
          <p:nvPr/>
        </p:nvSpPr>
        <p:spPr>
          <a:xfrm>
            <a:off x="803672" y="2712114"/>
            <a:ext cx="620641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34" b="1" dirty="0">
                <a:solidFill>
                  <a:srgbClr val="FFD93D"/>
                </a:solidFill>
              </a:rPr>
              <a:t>Multi-Page App</a:t>
            </a:r>
            <a:endParaRPr lang="en-US" sz="534" dirty="0"/>
          </a:p>
        </p:txBody>
      </p:sp>
      <p:sp>
        <p:nvSpPr>
          <p:cNvPr id="42" name="Text 31"/>
          <p:cNvSpPr/>
          <p:nvPr/>
        </p:nvSpPr>
        <p:spPr>
          <a:xfrm>
            <a:off x="685800" y="2846059"/>
            <a:ext cx="1750219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E0E0E0"/>
                </a:solidFill>
              </a:rPr>
              <a:t>Organized page structure</a:t>
            </a:r>
            <a:endParaRPr lang="en-US" sz="516" dirty="0"/>
          </a:p>
        </p:txBody>
      </p:sp>
      <p:sp>
        <p:nvSpPr>
          <p:cNvPr id="43" name="Shape 32"/>
          <p:cNvSpPr/>
          <p:nvPr/>
        </p:nvSpPr>
        <p:spPr>
          <a:xfrm>
            <a:off x="2607469" y="2663893"/>
            <a:ext cx="1921669" cy="332184"/>
          </a:xfrm>
          <a:prstGeom prst="rect">
            <a:avLst/>
          </a:prstGeom>
          <a:solidFill>
            <a:srgbClr val="000000">
              <a:alpha val="40000"/>
            </a:srgbClr>
          </a:solidFill>
          <a:ln/>
        </p:spPr>
      </p:sp>
      <p:pic>
        <p:nvPicPr>
          <p:cNvPr id="44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93194" y="2728187"/>
            <a:ext cx="89297" cy="78581"/>
          </a:xfrm>
          <a:prstGeom prst="rect">
            <a:avLst/>
          </a:prstGeom>
        </p:spPr>
      </p:pic>
      <p:sp>
        <p:nvSpPr>
          <p:cNvPr id="45" name="Text 33"/>
          <p:cNvSpPr/>
          <p:nvPr/>
        </p:nvSpPr>
        <p:spPr>
          <a:xfrm>
            <a:off x="2811066" y="2712114"/>
            <a:ext cx="538376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34" b="1" dirty="0">
                <a:solidFill>
                  <a:srgbClr val="FFD93D"/>
                </a:solidFill>
              </a:rPr>
              <a:t>Session State</a:t>
            </a:r>
            <a:endParaRPr lang="en-US" sz="534" dirty="0"/>
          </a:p>
        </p:txBody>
      </p:sp>
      <p:sp>
        <p:nvSpPr>
          <p:cNvPr id="46" name="Text 34"/>
          <p:cNvSpPr/>
          <p:nvPr/>
        </p:nvSpPr>
        <p:spPr>
          <a:xfrm>
            <a:off x="2693194" y="2846059"/>
            <a:ext cx="1750219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E0E0E0"/>
                </a:solidFill>
              </a:rPr>
              <a:t>Persistent data across pages</a:t>
            </a:r>
            <a:endParaRPr lang="en-US" sz="516" dirty="0"/>
          </a:p>
        </p:txBody>
      </p:sp>
      <p:sp>
        <p:nvSpPr>
          <p:cNvPr id="47" name="Shape 35"/>
          <p:cNvSpPr/>
          <p:nvPr/>
        </p:nvSpPr>
        <p:spPr>
          <a:xfrm>
            <a:off x="4614863" y="2663893"/>
            <a:ext cx="1921669" cy="332184"/>
          </a:xfrm>
          <a:prstGeom prst="rect">
            <a:avLst/>
          </a:prstGeom>
          <a:solidFill>
            <a:srgbClr val="000000">
              <a:alpha val="40000"/>
            </a:srgbClr>
          </a:solidFill>
          <a:ln/>
        </p:spPr>
      </p:sp>
      <p:pic>
        <p:nvPicPr>
          <p:cNvPr id="48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00588" y="2728187"/>
            <a:ext cx="69652" cy="78581"/>
          </a:xfrm>
          <a:prstGeom prst="rect">
            <a:avLst/>
          </a:prstGeom>
        </p:spPr>
      </p:pic>
      <p:sp>
        <p:nvSpPr>
          <p:cNvPr id="49" name="Text 36"/>
          <p:cNvSpPr/>
          <p:nvPr/>
        </p:nvSpPr>
        <p:spPr>
          <a:xfrm>
            <a:off x="4798814" y="2712114"/>
            <a:ext cx="614363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34" b="1" dirty="0">
                <a:solidFill>
                  <a:srgbClr val="FFD93D"/>
                </a:solidFill>
              </a:rPr>
              <a:t>Authentication</a:t>
            </a:r>
            <a:endParaRPr lang="en-US" sz="534" dirty="0"/>
          </a:p>
        </p:txBody>
      </p:sp>
      <p:sp>
        <p:nvSpPr>
          <p:cNvPr id="50" name="Text 37"/>
          <p:cNvSpPr/>
          <p:nvPr/>
        </p:nvSpPr>
        <p:spPr>
          <a:xfrm>
            <a:off x="4700588" y="2846059"/>
            <a:ext cx="1750219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E0E0E0"/>
                </a:solidFill>
              </a:rPr>
              <a:t>Login/logout system</a:t>
            </a:r>
            <a:endParaRPr lang="en-US" sz="516" dirty="0"/>
          </a:p>
        </p:txBody>
      </p:sp>
      <p:sp>
        <p:nvSpPr>
          <p:cNvPr id="51" name="Shape 38"/>
          <p:cNvSpPr/>
          <p:nvPr/>
        </p:nvSpPr>
        <p:spPr>
          <a:xfrm>
            <a:off x="6622256" y="2663893"/>
            <a:ext cx="1921669" cy="332184"/>
          </a:xfrm>
          <a:prstGeom prst="rect">
            <a:avLst/>
          </a:prstGeom>
          <a:solidFill>
            <a:srgbClr val="000000">
              <a:alpha val="40000"/>
            </a:srgbClr>
          </a:solidFill>
          <a:ln/>
        </p:spPr>
      </p:sp>
      <p:pic>
        <p:nvPicPr>
          <p:cNvPr id="52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07981" y="2728187"/>
            <a:ext cx="78581" cy="78581"/>
          </a:xfrm>
          <a:prstGeom prst="rect">
            <a:avLst/>
          </a:prstGeom>
        </p:spPr>
      </p:pic>
      <p:sp>
        <p:nvSpPr>
          <p:cNvPr id="53" name="Text 39"/>
          <p:cNvSpPr/>
          <p:nvPr/>
        </p:nvSpPr>
        <p:spPr>
          <a:xfrm>
            <a:off x="6815138" y="2712114"/>
            <a:ext cx="564775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34" b="1" dirty="0">
                <a:solidFill>
                  <a:srgbClr val="FFD93D"/>
                </a:solidFill>
              </a:rPr>
              <a:t>Visualizations</a:t>
            </a:r>
            <a:endParaRPr lang="en-US" sz="534" dirty="0"/>
          </a:p>
        </p:txBody>
      </p:sp>
      <p:sp>
        <p:nvSpPr>
          <p:cNvPr id="54" name="Text 40"/>
          <p:cNvSpPr/>
          <p:nvPr/>
        </p:nvSpPr>
        <p:spPr>
          <a:xfrm>
            <a:off x="6707981" y="2846059"/>
            <a:ext cx="1750219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E0E0E0"/>
                </a:solidFill>
              </a:rPr>
              <a:t>Charts, metrics, dashboards</a:t>
            </a:r>
            <a:endParaRPr lang="en-US" sz="516" dirty="0"/>
          </a:p>
        </p:txBody>
      </p:sp>
      <p:sp>
        <p:nvSpPr>
          <p:cNvPr id="55" name="Shape 41"/>
          <p:cNvSpPr/>
          <p:nvPr/>
        </p:nvSpPr>
        <p:spPr>
          <a:xfrm>
            <a:off x="457200" y="3124665"/>
            <a:ext cx="8229600" cy="889397"/>
          </a:xfrm>
          <a:prstGeom prst="rect">
            <a:avLst/>
          </a:prstGeom>
          <a:solidFill>
            <a:srgbClr val="FF6B9D">
              <a:alpha val="5000"/>
            </a:srgbClr>
          </a:solidFill>
          <a:ln/>
        </p:spPr>
      </p:sp>
      <p:sp>
        <p:nvSpPr>
          <p:cNvPr id="56" name="Shape 42"/>
          <p:cNvSpPr/>
          <p:nvPr/>
        </p:nvSpPr>
        <p:spPr>
          <a:xfrm>
            <a:off x="600075" y="3196103"/>
            <a:ext cx="342900" cy="342900"/>
          </a:xfrm>
          <a:prstGeom prst="rect">
            <a:avLst/>
          </a:prstGeom>
          <a:solidFill>
            <a:srgbClr val="FF6B9D">
              <a:alpha val="20000"/>
            </a:srgbClr>
          </a:solidFill>
          <a:ln/>
        </p:spPr>
      </p:sp>
      <p:pic>
        <p:nvPicPr>
          <p:cNvPr id="57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" y="3281828"/>
            <a:ext cx="171450" cy="171450"/>
          </a:xfrm>
          <a:prstGeom prst="rect">
            <a:avLst/>
          </a:prstGeom>
        </p:spPr>
      </p:pic>
      <p:sp>
        <p:nvSpPr>
          <p:cNvPr id="58" name="Text 43"/>
          <p:cNvSpPr/>
          <p:nvPr/>
        </p:nvSpPr>
        <p:spPr>
          <a:xfrm>
            <a:off x="1028700" y="3196103"/>
            <a:ext cx="215057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FF6B9D"/>
                </a:solidFill>
              </a:rPr>
              <a:t>Week 10: AI Intelligence Layer</a:t>
            </a:r>
            <a:endParaRPr lang="en-US" sz="987" dirty="0"/>
          </a:p>
        </p:txBody>
      </p:sp>
      <p:sp>
        <p:nvSpPr>
          <p:cNvPr id="59" name="Text 44"/>
          <p:cNvSpPr/>
          <p:nvPr/>
        </p:nvSpPr>
        <p:spPr>
          <a:xfrm>
            <a:off x="1028700" y="3410415"/>
            <a:ext cx="2150576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Intelligent Analysis &amp; Assistance</a:t>
            </a:r>
            <a:endParaRPr lang="en-US" sz="621" dirty="0"/>
          </a:p>
        </p:txBody>
      </p:sp>
      <p:sp>
        <p:nvSpPr>
          <p:cNvPr id="60" name="Text 45"/>
          <p:cNvSpPr/>
          <p:nvPr/>
        </p:nvSpPr>
        <p:spPr>
          <a:xfrm>
            <a:off x="7953449" y="3292543"/>
            <a:ext cx="59047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FF6B9D"/>
                </a:solidFill>
              </a:rPr>
              <a:t>ChatGPT API</a:t>
            </a:r>
            <a:endParaRPr lang="en-US" sz="727" dirty="0"/>
          </a:p>
        </p:txBody>
      </p:sp>
      <p:sp>
        <p:nvSpPr>
          <p:cNvPr id="61" name="Shape 46"/>
          <p:cNvSpPr/>
          <p:nvPr/>
        </p:nvSpPr>
        <p:spPr>
          <a:xfrm>
            <a:off x="600075" y="3596153"/>
            <a:ext cx="1921669" cy="332184"/>
          </a:xfrm>
          <a:prstGeom prst="rect">
            <a:avLst/>
          </a:prstGeom>
          <a:solidFill>
            <a:srgbClr val="000000">
              <a:alpha val="40000"/>
            </a:srgbClr>
          </a:solidFill>
          <a:ln/>
        </p:spPr>
      </p:sp>
      <p:pic>
        <p:nvPicPr>
          <p:cNvPr id="62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5800" y="3660446"/>
            <a:ext cx="98227" cy="78581"/>
          </a:xfrm>
          <a:prstGeom prst="rect">
            <a:avLst/>
          </a:prstGeom>
        </p:spPr>
      </p:pic>
      <p:sp>
        <p:nvSpPr>
          <p:cNvPr id="63" name="Text 47"/>
          <p:cNvSpPr/>
          <p:nvPr/>
        </p:nvSpPr>
        <p:spPr>
          <a:xfrm>
            <a:off x="812602" y="3644373"/>
            <a:ext cx="587239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34" b="1" dirty="0">
                <a:solidFill>
                  <a:srgbClr val="FF6B9D"/>
                </a:solidFill>
              </a:rPr>
              <a:t>Chat Interface</a:t>
            </a:r>
            <a:endParaRPr lang="en-US" sz="534" dirty="0"/>
          </a:p>
        </p:txBody>
      </p:sp>
      <p:sp>
        <p:nvSpPr>
          <p:cNvPr id="64" name="Text 48"/>
          <p:cNvSpPr/>
          <p:nvPr/>
        </p:nvSpPr>
        <p:spPr>
          <a:xfrm>
            <a:off x="685800" y="3778318"/>
            <a:ext cx="1750219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E0E0E0"/>
                </a:solidFill>
              </a:rPr>
              <a:t>Streaming responses, history</a:t>
            </a:r>
            <a:endParaRPr lang="en-US" sz="516" dirty="0"/>
          </a:p>
        </p:txBody>
      </p:sp>
      <p:sp>
        <p:nvSpPr>
          <p:cNvPr id="65" name="Shape 49"/>
          <p:cNvSpPr/>
          <p:nvPr/>
        </p:nvSpPr>
        <p:spPr>
          <a:xfrm>
            <a:off x="2607469" y="3596153"/>
            <a:ext cx="1921669" cy="332184"/>
          </a:xfrm>
          <a:prstGeom prst="rect">
            <a:avLst/>
          </a:prstGeom>
          <a:solidFill>
            <a:srgbClr val="000000">
              <a:alpha val="40000"/>
            </a:srgbClr>
          </a:solidFill>
          <a:ln/>
        </p:spPr>
      </p:sp>
      <p:pic>
        <p:nvPicPr>
          <p:cNvPr id="6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93194" y="3660446"/>
            <a:ext cx="98227" cy="78581"/>
          </a:xfrm>
          <a:prstGeom prst="rect">
            <a:avLst/>
          </a:prstGeom>
        </p:spPr>
      </p:pic>
      <p:sp>
        <p:nvSpPr>
          <p:cNvPr id="67" name="Text 50"/>
          <p:cNvSpPr/>
          <p:nvPr/>
        </p:nvSpPr>
        <p:spPr>
          <a:xfrm>
            <a:off x="2819995" y="3644373"/>
            <a:ext cx="749591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34" b="1" dirty="0">
                <a:solidFill>
                  <a:srgbClr val="FF6B9D"/>
                </a:solidFill>
              </a:rPr>
              <a:t>Domain Assistants</a:t>
            </a:r>
            <a:endParaRPr lang="en-US" sz="534" dirty="0"/>
          </a:p>
        </p:txBody>
      </p:sp>
      <p:sp>
        <p:nvSpPr>
          <p:cNvPr id="68" name="Text 51"/>
          <p:cNvSpPr/>
          <p:nvPr/>
        </p:nvSpPr>
        <p:spPr>
          <a:xfrm>
            <a:off x="2693194" y="3778318"/>
            <a:ext cx="1750219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E0E0E0"/>
                </a:solidFill>
              </a:rPr>
              <a:t>Cyber, Data Science, IT Ops</a:t>
            </a:r>
            <a:endParaRPr lang="en-US" sz="516" dirty="0"/>
          </a:p>
        </p:txBody>
      </p:sp>
      <p:sp>
        <p:nvSpPr>
          <p:cNvPr id="69" name="Shape 52"/>
          <p:cNvSpPr/>
          <p:nvPr/>
        </p:nvSpPr>
        <p:spPr>
          <a:xfrm>
            <a:off x="4614863" y="3596153"/>
            <a:ext cx="1921669" cy="332184"/>
          </a:xfrm>
          <a:prstGeom prst="rect">
            <a:avLst/>
          </a:prstGeom>
          <a:solidFill>
            <a:srgbClr val="000000">
              <a:alpha val="40000"/>
            </a:srgbClr>
          </a:solidFill>
          <a:ln/>
        </p:spPr>
      </p:sp>
      <p:pic>
        <p:nvPicPr>
          <p:cNvPr id="70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00588" y="3660446"/>
            <a:ext cx="78581" cy="78581"/>
          </a:xfrm>
          <a:prstGeom prst="rect">
            <a:avLst/>
          </a:prstGeom>
        </p:spPr>
      </p:pic>
      <p:sp>
        <p:nvSpPr>
          <p:cNvPr id="71" name="Text 53"/>
          <p:cNvSpPr/>
          <p:nvPr/>
        </p:nvSpPr>
        <p:spPr>
          <a:xfrm>
            <a:off x="4807744" y="3644373"/>
            <a:ext cx="552134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34" b="1" dirty="0">
                <a:solidFill>
                  <a:srgbClr val="FF6B9D"/>
                </a:solidFill>
              </a:rPr>
              <a:t>Data Analysis</a:t>
            </a:r>
            <a:endParaRPr lang="en-US" sz="534" dirty="0"/>
          </a:p>
        </p:txBody>
      </p:sp>
      <p:sp>
        <p:nvSpPr>
          <p:cNvPr id="72" name="Text 54"/>
          <p:cNvSpPr/>
          <p:nvPr/>
        </p:nvSpPr>
        <p:spPr>
          <a:xfrm>
            <a:off x="4700588" y="3778318"/>
            <a:ext cx="1750219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E0E0E0"/>
                </a:solidFill>
              </a:rPr>
              <a:t>AI-enhanced incident analysis</a:t>
            </a:r>
            <a:endParaRPr lang="en-US" sz="516" dirty="0"/>
          </a:p>
        </p:txBody>
      </p:sp>
      <p:sp>
        <p:nvSpPr>
          <p:cNvPr id="73" name="Shape 55"/>
          <p:cNvSpPr/>
          <p:nvPr/>
        </p:nvSpPr>
        <p:spPr>
          <a:xfrm>
            <a:off x="6622256" y="3596153"/>
            <a:ext cx="1921669" cy="332184"/>
          </a:xfrm>
          <a:prstGeom prst="rect">
            <a:avLst/>
          </a:prstGeom>
          <a:solidFill>
            <a:srgbClr val="000000">
              <a:alpha val="40000"/>
            </a:srgbClr>
          </a:solidFill>
          <a:ln/>
        </p:spPr>
      </p:sp>
      <p:pic>
        <p:nvPicPr>
          <p:cNvPr id="74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07981" y="3660446"/>
            <a:ext cx="78581" cy="78581"/>
          </a:xfrm>
          <a:prstGeom prst="rect">
            <a:avLst/>
          </a:prstGeom>
        </p:spPr>
      </p:pic>
      <p:sp>
        <p:nvSpPr>
          <p:cNvPr id="75" name="Text 56"/>
          <p:cNvSpPr/>
          <p:nvPr/>
        </p:nvSpPr>
        <p:spPr>
          <a:xfrm>
            <a:off x="6815138" y="3644373"/>
            <a:ext cx="627394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34" b="1" dirty="0">
                <a:solidFill>
                  <a:srgbClr val="FF6B9D"/>
                </a:solidFill>
              </a:rPr>
              <a:t>API Integration</a:t>
            </a:r>
            <a:endParaRPr lang="en-US" sz="534" dirty="0"/>
          </a:p>
        </p:txBody>
      </p:sp>
      <p:sp>
        <p:nvSpPr>
          <p:cNvPr id="76" name="Text 57"/>
          <p:cNvSpPr/>
          <p:nvPr/>
        </p:nvSpPr>
        <p:spPr>
          <a:xfrm>
            <a:off x="6707981" y="3778318"/>
            <a:ext cx="1750219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E0E0E0"/>
                </a:solidFill>
              </a:rPr>
              <a:t>Secure secrets management</a:t>
            </a:r>
            <a:endParaRPr lang="en-US" sz="516" dirty="0"/>
          </a:p>
        </p:txBody>
      </p:sp>
      <p:sp>
        <p:nvSpPr>
          <p:cNvPr id="77" name="Shape 58"/>
          <p:cNvSpPr/>
          <p:nvPr/>
        </p:nvSpPr>
        <p:spPr>
          <a:xfrm>
            <a:off x="457200" y="4085499"/>
            <a:ext cx="8229600" cy="628650"/>
          </a:xfrm>
          <a:prstGeom prst="rect">
            <a:avLst/>
          </a:prstGeom>
          <a:solidFill>
            <a:srgbClr val="00FF88">
              <a:alpha val="3000"/>
            </a:srgbClr>
          </a:solidFill>
          <a:ln/>
        </p:spPr>
      </p:sp>
      <p:pic>
        <p:nvPicPr>
          <p:cNvPr id="78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83173" y="4185512"/>
            <a:ext cx="121444" cy="107156"/>
          </a:xfrm>
          <a:prstGeom prst="rect">
            <a:avLst/>
          </a:prstGeom>
        </p:spPr>
      </p:pic>
      <p:sp>
        <p:nvSpPr>
          <p:cNvPr id="79" name="Text 59"/>
          <p:cNvSpPr/>
          <p:nvPr/>
        </p:nvSpPr>
        <p:spPr>
          <a:xfrm>
            <a:off x="3061767" y="4164081"/>
            <a:ext cx="3199061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0FF88"/>
                </a:solidFill>
              </a:rPr>
              <a:t>Example Data Flow: User Analyzes Security Incident with AI</a:t>
            </a:r>
            <a:endParaRPr lang="en-US" sz="734" dirty="0"/>
          </a:p>
        </p:txBody>
      </p:sp>
      <p:pic>
        <p:nvPicPr>
          <p:cNvPr id="8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69786" y="4410540"/>
            <a:ext cx="69652" cy="78581"/>
          </a:xfrm>
          <a:prstGeom prst="rect">
            <a:avLst/>
          </a:prstGeom>
        </p:spPr>
      </p:pic>
      <p:sp>
        <p:nvSpPr>
          <p:cNvPr id="81" name="Text 60"/>
          <p:cNvSpPr/>
          <p:nvPr/>
        </p:nvSpPr>
        <p:spPr>
          <a:xfrm>
            <a:off x="1439438" y="4394467"/>
            <a:ext cx="301851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534" b="1" dirty="0">
                <a:solidFill>
                  <a:srgbClr val="00FF88"/>
                </a:solidFill>
              </a:rPr>
              <a:t>Week 8</a:t>
            </a:r>
            <a:endParaRPr lang="en-US" sz="534" dirty="0"/>
          </a:p>
        </p:txBody>
      </p:sp>
      <p:sp>
        <p:nvSpPr>
          <p:cNvPr id="82" name="Text 61"/>
          <p:cNvSpPr/>
          <p:nvPr/>
        </p:nvSpPr>
        <p:spPr>
          <a:xfrm>
            <a:off x="600075" y="4535556"/>
            <a:ext cx="1910953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E0E0E0"/>
                </a:solidFill>
              </a:rPr>
              <a:t>Fetch incident from database</a:t>
            </a:r>
            <a:endParaRPr lang="en-US" sz="516" dirty="0"/>
          </a:p>
        </p:txBody>
      </p:sp>
      <p:pic>
        <p:nvPicPr>
          <p:cNvPr id="83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11028" y="4458760"/>
            <a:ext cx="100013" cy="114300"/>
          </a:xfrm>
          <a:prstGeom prst="rect">
            <a:avLst/>
          </a:prstGeom>
        </p:spPr>
      </p:pic>
      <p:pic>
        <p:nvPicPr>
          <p:cNvPr id="84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370929" y="4410540"/>
            <a:ext cx="89297" cy="78581"/>
          </a:xfrm>
          <a:prstGeom prst="rect">
            <a:avLst/>
          </a:prstGeom>
        </p:spPr>
      </p:pic>
      <p:sp>
        <p:nvSpPr>
          <p:cNvPr id="85" name="Text 62"/>
          <p:cNvSpPr/>
          <p:nvPr/>
        </p:nvSpPr>
        <p:spPr>
          <a:xfrm>
            <a:off x="3460226" y="4394467"/>
            <a:ext cx="301851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534" b="1" dirty="0">
                <a:solidFill>
                  <a:srgbClr val="FFD93D"/>
                </a:solidFill>
              </a:rPr>
              <a:t>Week 9</a:t>
            </a:r>
            <a:endParaRPr lang="en-US" sz="534" dirty="0"/>
          </a:p>
        </p:txBody>
      </p:sp>
      <p:sp>
        <p:nvSpPr>
          <p:cNvPr id="86" name="Text 63"/>
          <p:cNvSpPr/>
          <p:nvPr/>
        </p:nvSpPr>
        <p:spPr>
          <a:xfrm>
            <a:off x="2611041" y="4535556"/>
            <a:ext cx="1910953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E0E0E0"/>
                </a:solidFill>
              </a:rPr>
              <a:t>Display in Streamlit UI</a:t>
            </a:r>
            <a:endParaRPr lang="en-US" sz="516" dirty="0"/>
          </a:p>
        </p:txBody>
      </p:sp>
      <p:pic>
        <p:nvPicPr>
          <p:cNvPr id="87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521994" y="4458760"/>
            <a:ext cx="100013" cy="114300"/>
          </a:xfrm>
          <a:prstGeom prst="rect">
            <a:avLst/>
          </a:prstGeom>
        </p:spPr>
      </p:pic>
      <p:pic>
        <p:nvPicPr>
          <p:cNvPr id="88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364789" y="4410540"/>
            <a:ext cx="78581" cy="78581"/>
          </a:xfrm>
          <a:prstGeom prst="rect">
            <a:avLst/>
          </a:prstGeom>
        </p:spPr>
      </p:pic>
      <p:sp>
        <p:nvSpPr>
          <p:cNvPr id="89" name="Text 64"/>
          <p:cNvSpPr/>
          <p:nvPr/>
        </p:nvSpPr>
        <p:spPr>
          <a:xfrm>
            <a:off x="5443370" y="4394467"/>
            <a:ext cx="346779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534" b="1" dirty="0">
                <a:solidFill>
                  <a:srgbClr val="FF6B9D"/>
                </a:solidFill>
              </a:rPr>
              <a:t>Week 10</a:t>
            </a:r>
            <a:endParaRPr lang="en-US" sz="534" dirty="0"/>
          </a:p>
        </p:txBody>
      </p:sp>
      <p:sp>
        <p:nvSpPr>
          <p:cNvPr id="90" name="Text 65"/>
          <p:cNvSpPr/>
          <p:nvPr/>
        </p:nvSpPr>
        <p:spPr>
          <a:xfrm>
            <a:off x="4622006" y="4535556"/>
            <a:ext cx="1910953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E0E0E0"/>
                </a:solidFill>
              </a:rPr>
              <a:t>AI analyzes &amp; provides insights</a:t>
            </a:r>
            <a:endParaRPr lang="en-US" sz="516" dirty="0"/>
          </a:p>
        </p:txBody>
      </p:sp>
      <p:pic>
        <p:nvPicPr>
          <p:cNvPr id="91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32959" y="4458760"/>
            <a:ext cx="100013" cy="114300"/>
          </a:xfrm>
          <a:prstGeom prst="rect">
            <a:avLst/>
          </a:prstGeom>
        </p:spPr>
      </p:pic>
      <p:pic>
        <p:nvPicPr>
          <p:cNvPr id="92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453108" y="4410540"/>
            <a:ext cx="69652" cy="78581"/>
          </a:xfrm>
          <a:prstGeom prst="rect">
            <a:avLst/>
          </a:prstGeom>
        </p:spPr>
      </p:pic>
      <p:sp>
        <p:nvSpPr>
          <p:cNvPr id="93" name="Text 66"/>
          <p:cNvSpPr/>
          <p:nvPr/>
        </p:nvSpPr>
        <p:spPr>
          <a:xfrm>
            <a:off x="7522759" y="4394467"/>
            <a:ext cx="201030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534" b="1" dirty="0">
                <a:solidFill>
                  <a:srgbClr val="00FF88"/>
                </a:solidFill>
              </a:rPr>
              <a:t>User</a:t>
            </a:r>
            <a:endParaRPr lang="en-US" sz="534" dirty="0"/>
          </a:p>
        </p:txBody>
      </p:sp>
      <p:sp>
        <p:nvSpPr>
          <p:cNvPr id="94" name="Text 67"/>
          <p:cNvSpPr/>
          <p:nvPr/>
        </p:nvSpPr>
        <p:spPr>
          <a:xfrm>
            <a:off x="6632972" y="4535556"/>
            <a:ext cx="1910953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E0E0E0"/>
                </a:solidFill>
              </a:rPr>
              <a:t>Receives actionable recommendations</a:t>
            </a:r>
            <a:endParaRPr lang="en-US" sz="516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28625"/>
            <a:ext cx="82296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00FF88"/>
                </a:solidFill>
              </a:rPr>
              <a:t>24 // AI-Enhanced Incident Analysis</a:t>
            </a:r>
            <a:endParaRPr lang="en-US" sz="1808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57263"/>
            <a:ext cx="125016" cy="1000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9366" y="939403"/>
            <a:ext cx="47478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Combine</a:t>
            </a:r>
            <a:endParaRPr lang="en-US" sz="727" dirty="0"/>
          </a:p>
        </p:txBody>
      </p:sp>
      <p:sp>
        <p:nvSpPr>
          <p:cNvPr id="6" name="Text 2"/>
          <p:cNvSpPr/>
          <p:nvPr/>
        </p:nvSpPr>
        <p:spPr>
          <a:xfrm>
            <a:off x="1114146" y="939403"/>
            <a:ext cx="84421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00FF88"/>
                </a:solidFill>
              </a:rPr>
              <a:t>Week 8 database</a:t>
            </a:r>
            <a:endParaRPr lang="en-US" sz="683" dirty="0"/>
          </a:p>
        </p:txBody>
      </p:sp>
      <p:sp>
        <p:nvSpPr>
          <p:cNvPr id="7" name="Text 3"/>
          <p:cNvSpPr/>
          <p:nvPr/>
        </p:nvSpPr>
        <p:spPr>
          <a:xfrm>
            <a:off x="1958364" y="939403"/>
            <a:ext cx="25435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with</a:t>
            </a:r>
            <a:endParaRPr lang="en-US" sz="727" dirty="0"/>
          </a:p>
        </p:txBody>
      </p:sp>
      <p:sp>
        <p:nvSpPr>
          <p:cNvPr id="8" name="Text 4"/>
          <p:cNvSpPr/>
          <p:nvPr/>
        </p:nvSpPr>
        <p:spPr>
          <a:xfrm>
            <a:off x="2212721" y="939403"/>
            <a:ext cx="54928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FF6B9D"/>
                </a:solidFill>
              </a:rPr>
              <a:t>Week 10 AI</a:t>
            </a:r>
            <a:endParaRPr lang="en-US" sz="683" dirty="0"/>
          </a:p>
        </p:txBody>
      </p:sp>
      <p:sp>
        <p:nvSpPr>
          <p:cNvPr id="9" name="Text 5"/>
          <p:cNvSpPr/>
          <p:nvPr/>
        </p:nvSpPr>
        <p:spPr>
          <a:xfrm>
            <a:off x="2762008" y="939403"/>
            <a:ext cx="160371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to get intelligent incident analysis</a:t>
            </a:r>
            <a:endParaRPr lang="en-US" sz="727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88709"/>
            <a:ext cx="85725" cy="1143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00075" y="1167278"/>
            <a:ext cx="134029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D93D"/>
                </a:solidFill>
              </a:rPr>
              <a:t>ai_incident_analyzer.py</a:t>
            </a:r>
            <a:endParaRPr lang="en-US" sz="784" dirty="0"/>
          </a:p>
        </p:txBody>
      </p:sp>
      <p:sp>
        <p:nvSpPr>
          <p:cNvPr id="12" name="Shape 7"/>
          <p:cNvSpPr/>
          <p:nvPr/>
        </p:nvSpPr>
        <p:spPr>
          <a:xfrm>
            <a:off x="457200" y="1403021"/>
            <a:ext cx="5174670" cy="3500438"/>
          </a:xfrm>
          <a:prstGeom prst="rect">
            <a:avLst/>
          </a:prstGeom>
          <a:solidFill>
            <a:srgbClr val="000000">
              <a:alpha val="40000"/>
            </a:srgbClr>
          </a:solidFill>
          <a:ln/>
        </p:spPr>
      </p:sp>
      <p:sp>
        <p:nvSpPr>
          <p:cNvPr id="13" name="Text 8"/>
          <p:cNvSpPr/>
          <p:nvPr/>
        </p:nvSpPr>
        <p:spPr>
          <a:xfrm>
            <a:off x="585788" y="1460171"/>
            <a:ext cx="4917495" cy="102762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FF6B9D"/>
                </a:solidFill>
              </a:rPr>
              <a:t>import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streamlit 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FF6B9D"/>
                </a:solidFill>
              </a:rPr>
              <a:t>as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st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FF6B9D"/>
                </a:solidFill>
              </a:rPr>
              <a:t>from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openai 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FF6B9D"/>
                </a:solidFill>
              </a:rPr>
              <a:t>import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OpenAI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FF6B9D"/>
                </a:solidFill>
              </a:rPr>
              <a:t>from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database.incidents 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FF6B9D"/>
                </a:solidFill>
              </a:rPr>
              <a:t>import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get_all_incidents  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888888"/>
                </a:solidFill>
              </a:rPr>
              <a:t># Week 8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FF6B9D"/>
                </a:solidFill>
              </a:rPr>
              <a:t>from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database.db 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FF6B9D"/>
                </a:solidFill>
              </a:rPr>
              <a:t>import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connect_database  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888888"/>
                </a:solidFill>
              </a:rPr>
              <a:t># Week 8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client = 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00FF88"/>
                </a:solidFill>
              </a:rPr>
              <a:t>OpenAI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(api_key=st.secrets[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FFD93D"/>
                </a:solidFill>
              </a:rPr>
              <a:t>"OPENAI_API_KEY"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])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st.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00FF88"/>
                </a:solidFill>
              </a:rPr>
              <a:t>title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(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FFD93D"/>
                </a:solidFill>
              </a:rPr>
              <a:t>"🔍 AI Incident Analyzer"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)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888888"/>
                </a:solidFill>
              </a:rPr>
              <a:t># ═══════════════════════════════════════════════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888888"/>
                </a:solidFill>
              </a:rPr>
              <a:t># STEP 1: Fetch incident from Week 8 database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888888"/>
                </a:solidFill>
              </a:rPr>
              <a:t># ═══════════════════════════════════════════════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conn = 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00FF88"/>
                </a:solidFill>
              </a:rPr>
              <a:t>connect_database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()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incidents = 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00FF88"/>
                </a:solidFill>
              </a:rPr>
              <a:t>get_all_incidents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(conn)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FF6B9D"/>
                </a:solidFill>
              </a:rPr>
              <a:t>if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incidents: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   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888888"/>
                </a:solidFill>
              </a:rPr>
              <a:t># Let user select an incident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   incident_options = [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       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00FF88"/>
                </a:solidFill>
              </a:rPr>
              <a:t>f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FFD93D"/>
                </a:solidFill>
              </a:rPr>
              <a:t>"{inc['id']}: {inc['incident_type']} - {inc['severity']}"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FF6B9D"/>
                </a:solidFill>
              </a:rPr>
              <a:t>for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inc 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FF6B9D"/>
                </a:solidFill>
              </a:rPr>
              <a:t>in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incidents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   ]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   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   selected_idx = st.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00FF88"/>
                </a:solidFill>
              </a:rPr>
              <a:t>selectbox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(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       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FFD93D"/>
                </a:solidFill>
              </a:rPr>
              <a:t>"Select incident to analyze:"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,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       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00FF88"/>
                </a:solidFill>
              </a:rPr>
              <a:t>range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(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00FF88"/>
                </a:solidFill>
              </a:rPr>
              <a:t>len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(incidents)),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       format_func=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FF6B9D"/>
                </a:solidFill>
              </a:rPr>
              <a:t>lambda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i: incident_options[i]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   )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   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   incident = incidents[selected_idx]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   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   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888888"/>
                </a:solidFill>
              </a:rPr>
              <a:t># Display incident details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   st.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00FF88"/>
                </a:solidFill>
              </a:rPr>
              <a:t>subheader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(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FFD93D"/>
                </a:solidFill>
              </a:rPr>
              <a:t>"📋 Incident Details"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)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   st.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00FF88"/>
                </a:solidFill>
              </a:rPr>
              <a:t>write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(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00FF88"/>
                </a:solidFill>
              </a:rPr>
              <a:t>f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FFD93D"/>
                </a:solidFill>
              </a:rPr>
              <a:t>"**Type:** {incident['incident_type']}"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)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   st.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00FF88"/>
                </a:solidFill>
              </a:rPr>
              <a:t>write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(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00FF88"/>
                </a:solidFill>
              </a:rPr>
              <a:t>f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FFD93D"/>
                </a:solidFill>
              </a:rPr>
              <a:t>"**Severity:** {incident['severity']}"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)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   st.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00FF88"/>
                </a:solidFill>
              </a:rPr>
              <a:t>write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(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00FF88"/>
                </a:solidFill>
              </a:rPr>
              <a:t>f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FFD93D"/>
                </a:solidFill>
              </a:rPr>
              <a:t>"**Description:** {incident['description']}"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)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   st.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00FF88"/>
                </a:solidFill>
              </a:rPr>
              <a:t>write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(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00FF88"/>
                </a:solidFill>
              </a:rPr>
              <a:t>f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FFD93D"/>
                </a:solidFill>
              </a:rPr>
              <a:t>"**Status:** {incident['status']}"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)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   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   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888888"/>
                </a:solidFill>
              </a:rPr>
              <a:t># ═══════════════════════════════════════════════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888888"/>
                </a:solidFill>
              </a:rPr>
              <a:t># STEP 2: Analyze with AI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888888"/>
                </a:solidFill>
              </a:rPr>
              <a:t># ═══════════════════════════════════════════════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FF6B9D"/>
                </a:solidFill>
              </a:rPr>
              <a:t>if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st.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00FF88"/>
                </a:solidFill>
              </a:rPr>
              <a:t>button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(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FFD93D"/>
                </a:solidFill>
              </a:rPr>
              <a:t>"🤖 Analyze with AI"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, type=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FFD93D"/>
                </a:solidFill>
              </a:rPr>
              <a:t>"primary"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):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       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FF6B9D"/>
                </a:solidFill>
              </a:rPr>
              <a:t>with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st.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00FF88"/>
                </a:solidFill>
              </a:rPr>
              <a:t>spinner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(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FFD93D"/>
                </a:solidFill>
              </a:rPr>
              <a:t>"AI analyzing incident..."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):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           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           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888888"/>
                </a:solidFill>
              </a:rPr>
              <a:t># Create analysis prompt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           analysis_prompt = 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00FF88"/>
                </a:solidFill>
              </a:rPr>
              <a:t>f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FFD93D"/>
                </a:solidFill>
              </a:rPr>
              <a:t>"""Analyze this cybersecurity incident: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FFD93D"/>
                </a:solidFill>
              </a:rPr>
              <a:t>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FFD93D"/>
                </a:solidFill>
              </a:rPr>
              <a:t>Type: {incident['incident_type']}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FFD93D"/>
                </a:solidFill>
              </a:rPr>
              <a:t>Severity: {incident['severity']}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FFD93D"/>
                </a:solidFill>
              </a:rPr>
              <a:t>Description: {incident['description']}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FFD93D"/>
                </a:solidFill>
              </a:rPr>
              <a:t>Status: {incident['status']}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FFD93D"/>
                </a:solidFill>
              </a:rPr>
              <a:t>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FFD93D"/>
                </a:solidFill>
              </a:rPr>
              <a:t>Provide: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FFD93D"/>
                </a:solidFill>
              </a:rPr>
              <a:t>1. Root cause analysis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FFD93D"/>
                </a:solidFill>
              </a:rPr>
              <a:t>2. Immediate actions needed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FFD93D"/>
                </a:solidFill>
              </a:rPr>
              <a:t>3. Long-term prevention measures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FFD93D"/>
                </a:solidFill>
              </a:rPr>
              <a:t>4. Risk assessment"""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888888"/>
                </a:solidFill>
              </a:rPr>
              <a:t># Call ChatGPT API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           response = client.chat.completions.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00FF88"/>
                </a:solidFill>
              </a:rPr>
              <a:t>create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(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               model=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FFD93D"/>
                </a:solidFill>
              </a:rPr>
              <a:t>"gpt-4o"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,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               messages=[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                   {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                       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FFD93D"/>
                </a:solidFill>
              </a:rPr>
              <a:t>"role"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: 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FFD93D"/>
                </a:solidFill>
              </a:rPr>
              <a:t>"system"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,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                       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FFD93D"/>
                </a:solidFill>
              </a:rPr>
              <a:t>"content"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: 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FFD93D"/>
                </a:solidFill>
              </a:rPr>
              <a:t>"You are a cybersecurity expert."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                   },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                   {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                       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FFD93D"/>
                </a:solidFill>
              </a:rPr>
              <a:t>"role"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: 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FFD93D"/>
                </a:solidFill>
              </a:rPr>
              <a:t>"user"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,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                       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FFD93D"/>
                </a:solidFill>
              </a:rPr>
              <a:t>"content"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: analysis_prompt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                   }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               ]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           )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           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           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888888"/>
                </a:solidFill>
              </a:rPr>
              <a:t># Display AI analysis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           st.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00FF88"/>
                </a:solidFill>
              </a:rPr>
              <a:t>subheader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(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FFD93D"/>
                </a:solidFill>
              </a:rPr>
              <a:t>"🧠 AI Analysis"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)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           st.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00FF88"/>
                </a:solidFill>
              </a:rPr>
              <a:t>write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(response.choices[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FFD93D"/>
                </a:solidFill>
              </a:rPr>
              <a:t>0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].message.content)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           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           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888888"/>
                </a:solidFill>
              </a:rPr>
              <a:t># Optional: Save analysis back to database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888888"/>
                </a:solidFill>
              </a:rPr>
              <a:t># update_incident_analysis(conn, incident['id'], analysis)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conn.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00FF88"/>
                </a:solidFill>
              </a:rPr>
              <a:t>close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()</a:t>
            </a:r>
            <a:endParaRPr lang="en-US" sz="568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3320" y="1188709"/>
            <a:ext cx="114300" cy="11430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974770" y="1167278"/>
            <a:ext cx="109659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0FF88"/>
                </a:solidFill>
              </a:rPr>
              <a:t>AI Analysis Output</a:t>
            </a:r>
            <a:endParaRPr lang="en-US" sz="784" dirty="0"/>
          </a:p>
        </p:txBody>
      </p:sp>
      <p:sp>
        <p:nvSpPr>
          <p:cNvPr id="16" name="Shape 10"/>
          <p:cNvSpPr/>
          <p:nvPr/>
        </p:nvSpPr>
        <p:spPr>
          <a:xfrm>
            <a:off x="5803320" y="1388734"/>
            <a:ext cx="2883480" cy="1857375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17" name="Text 11"/>
          <p:cNvSpPr/>
          <p:nvPr/>
        </p:nvSpPr>
        <p:spPr>
          <a:xfrm>
            <a:off x="5917620" y="1460171"/>
            <a:ext cx="2654880" cy="1371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584" b="1" dirty="0">
                <a:solidFill>
                  <a:srgbClr val="00FF88"/>
                </a:solidFill>
              </a:rPr>
              <a:t>🧠 AI Analysis</a:t>
            </a:r>
            <a:endParaRPr lang="en-US" sz="584" dirty="0"/>
          </a:p>
        </p:txBody>
      </p:sp>
      <p:sp>
        <p:nvSpPr>
          <p:cNvPr id="18" name="Text 12"/>
          <p:cNvSpPr/>
          <p:nvPr/>
        </p:nvSpPr>
        <p:spPr>
          <a:xfrm>
            <a:off x="5917620" y="1654476"/>
            <a:ext cx="2654880" cy="1257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34" b="1" dirty="0">
                <a:solidFill>
                  <a:srgbClr val="FFD93D"/>
                </a:solidFill>
              </a:rPr>
              <a:t>1. Root Cause Analysis</a:t>
            </a:r>
            <a:endParaRPr lang="en-US" sz="534" dirty="0"/>
          </a:p>
        </p:txBody>
      </p:sp>
      <p:sp>
        <p:nvSpPr>
          <p:cNvPr id="19" name="Text 13"/>
          <p:cNvSpPr/>
          <p:nvPr/>
        </p:nvSpPr>
        <p:spPr>
          <a:xfrm>
            <a:off x="5917620" y="1808764"/>
            <a:ext cx="265488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E0E0E0"/>
                </a:solidFill>
              </a:rPr>
              <a:t>This phishing attack succeeded due to lack of email authentication (SPF/DKIM) and insufficient user training. The attacker spoofed a trusted domain.</a:t>
            </a:r>
            <a:endParaRPr lang="en-US" sz="516" dirty="0"/>
          </a:p>
        </p:txBody>
      </p:sp>
      <p:sp>
        <p:nvSpPr>
          <p:cNvPr id="20" name="Text 14"/>
          <p:cNvSpPr/>
          <p:nvPr/>
        </p:nvSpPr>
        <p:spPr>
          <a:xfrm>
            <a:off x="5917620" y="2094514"/>
            <a:ext cx="2654880" cy="1257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34" b="1" dirty="0">
                <a:solidFill>
                  <a:srgbClr val="FFD93D"/>
                </a:solidFill>
              </a:rPr>
              <a:t>2. Immediate Actions</a:t>
            </a:r>
            <a:endParaRPr lang="en-US" sz="534" dirty="0"/>
          </a:p>
        </p:txBody>
      </p:sp>
      <p:sp>
        <p:nvSpPr>
          <p:cNvPr id="21" name="Text 15"/>
          <p:cNvSpPr/>
          <p:nvPr/>
        </p:nvSpPr>
        <p:spPr>
          <a:xfrm>
            <a:off x="5917620" y="2248802"/>
            <a:ext cx="265488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E0E0E0"/>
                </a:solidFill>
              </a:rPr>
              <a:t>• Reset compromised credentials</a:t>
            </a:r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E0E0E0"/>
                </a:solidFill>
              </a:rPr>
              <a:t> • Block sender domain</a:t>
            </a:r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E0E0E0"/>
                </a:solidFill>
              </a:rPr>
              <a:t> • Scan affected systems</a:t>
            </a:r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E0E0E0"/>
                </a:solidFill>
              </a:rPr>
              <a:t> • Notify security team</a:t>
            </a:r>
            <a:endParaRPr lang="en-US" sz="516" dirty="0"/>
          </a:p>
        </p:txBody>
      </p:sp>
      <p:sp>
        <p:nvSpPr>
          <p:cNvPr id="22" name="Text 16"/>
          <p:cNvSpPr/>
          <p:nvPr/>
        </p:nvSpPr>
        <p:spPr>
          <a:xfrm>
            <a:off x="5917620" y="2748865"/>
            <a:ext cx="2654880" cy="1257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34" b="1" dirty="0">
                <a:solidFill>
                  <a:srgbClr val="FFD93D"/>
                </a:solidFill>
              </a:rPr>
              <a:t>3. Prevention Measures</a:t>
            </a:r>
            <a:endParaRPr lang="en-US" sz="534" dirty="0"/>
          </a:p>
        </p:txBody>
      </p:sp>
      <p:sp>
        <p:nvSpPr>
          <p:cNvPr id="23" name="Text 17"/>
          <p:cNvSpPr/>
          <p:nvPr/>
        </p:nvSpPr>
        <p:spPr>
          <a:xfrm>
            <a:off x="5917620" y="2903153"/>
            <a:ext cx="2654880" cy="32146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E0E0E0"/>
                </a:solidFill>
              </a:rPr>
              <a:t>• Implement DMARC policy</a:t>
            </a:r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E0E0E0"/>
                </a:solidFill>
              </a:rPr>
              <a:t> • Deploy email filtering</a:t>
            </a:r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E0E0E0"/>
                </a:solidFill>
              </a:rPr>
              <a:t> • Conduct security training</a:t>
            </a:r>
            <a:endParaRPr lang="en-US" sz="516" dirty="0"/>
          </a:p>
        </p:txBody>
      </p:sp>
      <p:sp>
        <p:nvSpPr>
          <p:cNvPr id="24" name="Text 18"/>
          <p:cNvSpPr/>
          <p:nvPr/>
        </p:nvSpPr>
        <p:spPr>
          <a:xfrm>
            <a:off x="5917620" y="3296059"/>
            <a:ext cx="2654880" cy="1257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34" b="1" dirty="0">
                <a:solidFill>
                  <a:srgbClr val="FFD93D"/>
                </a:solidFill>
              </a:rPr>
              <a:t>4. Risk Assessment</a:t>
            </a:r>
            <a:endParaRPr lang="en-US" sz="534" dirty="0"/>
          </a:p>
        </p:txBody>
      </p:sp>
      <p:sp>
        <p:nvSpPr>
          <p:cNvPr id="25" name="Text 19"/>
          <p:cNvSpPr/>
          <p:nvPr/>
        </p:nvSpPr>
        <p:spPr>
          <a:xfrm>
            <a:off x="5917620" y="3450348"/>
            <a:ext cx="2654880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E0E0E0"/>
                </a:solidFill>
              </a:rPr>
              <a:t>High risk of data breach. Recommend immediate action within 24 hours.</a:t>
            </a:r>
            <a:endParaRPr lang="en-US" sz="516" dirty="0"/>
          </a:p>
        </p:txBody>
      </p:sp>
      <p:pic>
        <p:nvPicPr>
          <p:cNvPr id="2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3320" y="3342549"/>
            <a:ext cx="112514" cy="100013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5972984" y="3324690"/>
            <a:ext cx="64589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FF6B9D"/>
                </a:solidFill>
              </a:rPr>
              <a:t>Key Benefits</a:t>
            </a:r>
            <a:endParaRPr lang="en-US" sz="683" dirty="0"/>
          </a:p>
        </p:txBody>
      </p:sp>
      <p:sp>
        <p:nvSpPr>
          <p:cNvPr id="28" name="Shape 21"/>
          <p:cNvSpPr/>
          <p:nvPr/>
        </p:nvSpPr>
        <p:spPr>
          <a:xfrm>
            <a:off x="5803320" y="3510428"/>
            <a:ext cx="2883480" cy="289322"/>
          </a:xfrm>
          <a:prstGeom prst="rect">
            <a:avLst/>
          </a:prstGeom>
          <a:solidFill>
            <a:srgbClr val="00FF88">
              <a:alpha val="5000"/>
            </a:srgbClr>
          </a:solidFill>
          <a:ln/>
        </p:spPr>
      </p:sp>
      <p:pic>
        <p:nvPicPr>
          <p:cNvPr id="2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9045" y="3574721"/>
            <a:ext cx="58936" cy="78581"/>
          </a:xfrm>
          <a:prstGeom prst="rect">
            <a:avLst/>
          </a:prstGeom>
        </p:spPr>
      </p:pic>
      <p:sp>
        <p:nvSpPr>
          <p:cNvPr id="30" name="Text 22"/>
          <p:cNvSpPr/>
          <p:nvPr/>
        </p:nvSpPr>
        <p:spPr>
          <a:xfrm>
            <a:off x="5976556" y="3558648"/>
            <a:ext cx="929301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34" b="1" dirty="0">
                <a:solidFill>
                  <a:srgbClr val="00FF88"/>
                </a:solidFill>
              </a:rPr>
              <a:t>Instant Expert Analysis</a:t>
            </a:r>
            <a:endParaRPr lang="en-US" sz="534" dirty="0"/>
          </a:p>
        </p:txBody>
      </p:sp>
      <p:sp>
        <p:nvSpPr>
          <p:cNvPr id="31" name="Text 23"/>
          <p:cNvSpPr/>
          <p:nvPr/>
        </p:nvSpPr>
        <p:spPr>
          <a:xfrm>
            <a:off x="5889045" y="3692593"/>
            <a:ext cx="2712030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E0E0E0"/>
                </a:solidFill>
              </a:rPr>
              <a:t>Get professional-level insights in seconds</a:t>
            </a:r>
            <a:endParaRPr lang="en-US" sz="516" dirty="0"/>
          </a:p>
        </p:txBody>
      </p:sp>
      <p:sp>
        <p:nvSpPr>
          <p:cNvPr id="32" name="Shape 24"/>
          <p:cNvSpPr/>
          <p:nvPr/>
        </p:nvSpPr>
        <p:spPr>
          <a:xfrm>
            <a:off x="5803320" y="3828324"/>
            <a:ext cx="2883480" cy="289322"/>
          </a:xfrm>
          <a:prstGeom prst="rect">
            <a:avLst/>
          </a:prstGeom>
          <a:solidFill>
            <a:srgbClr val="00FF88">
              <a:alpha val="5000"/>
            </a:srgbClr>
          </a:solidFill>
          <a:ln/>
        </p:spPr>
      </p:sp>
      <p:pic>
        <p:nvPicPr>
          <p:cNvPr id="33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9045" y="3892618"/>
            <a:ext cx="78581" cy="78581"/>
          </a:xfrm>
          <a:prstGeom prst="rect">
            <a:avLst/>
          </a:prstGeom>
        </p:spPr>
      </p:pic>
      <p:sp>
        <p:nvSpPr>
          <p:cNvPr id="34" name="Text 25"/>
          <p:cNvSpPr/>
          <p:nvPr/>
        </p:nvSpPr>
        <p:spPr>
          <a:xfrm>
            <a:off x="5996201" y="3876545"/>
            <a:ext cx="674080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34" b="1" dirty="0">
                <a:solidFill>
                  <a:srgbClr val="00FF88"/>
                </a:solidFill>
              </a:rPr>
              <a:t>Actionable Steps</a:t>
            </a:r>
            <a:endParaRPr lang="en-US" sz="534" dirty="0"/>
          </a:p>
        </p:txBody>
      </p:sp>
      <p:sp>
        <p:nvSpPr>
          <p:cNvPr id="35" name="Text 26"/>
          <p:cNvSpPr/>
          <p:nvPr/>
        </p:nvSpPr>
        <p:spPr>
          <a:xfrm>
            <a:off x="5889045" y="4010490"/>
            <a:ext cx="2712030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E0E0E0"/>
                </a:solidFill>
              </a:rPr>
              <a:t>Clear, prioritized recommendations</a:t>
            </a:r>
            <a:endParaRPr lang="en-US" sz="516" dirty="0"/>
          </a:p>
        </p:txBody>
      </p:sp>
      <p:sp>
        <p:nvSpPr>
          <p:cNvPr id="36" name="Shape 27"/>
          <p:cNvSpPr/>
          <p:nvPr/>
        </p:nvSpPr>
        <p:spPr>
          <a:xfrm>
            <a:off x="5803320" y="4146221"/>
            <a:ext cx="2883480" cy="289322"/>
          </a:xfrm>
          <a:prstGeom prst="rect">
            <a:avLst/>
          </a:prstGeom>
          <a:solidFill>
            <a:srgbClr val="00FF88">
              <a:alpha val="5000"/>
            </a:srgbClr>
          </a:solidFill>
          <a:ln/>
        </p:spPr>
      </p:sp>
      <p:pic>
        <p:nvPicPr>
          <p:cNvPr id="37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9045" y="4210515"/>
            <a:ext cx="98227" cy="78581"/>
          </a:xfrm>
          <a:prstGeom prst="rect">
            <a:avLst/>
          </a:prstGeom>
        </p:spPr>
      </p:pic>
      <p:sp>
        <p:nvSpPr>
          <p:cNvPr id="38" name="Text 28"/>
          <p:cNvSpPr/>
          <p:nvPr/>
        </p:nvSpPr>
        <p:spPr>
          <a:xfrm>
            <a:off x="6015847" y="4194442"/>
            <a:ext cx="553055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34" b="1" dirty="0">
                <a:solidFill>
                  <a:srgbClr val="00FF88"/>
                </a:solidFill>
              </a:rPr>
              <a:t>Learning Tool</a:t>
            </a:r>
            <a:endParaRPr lang="en-US" sz="534" dirty="0"/>
          </a:p>
        </p:txBody>
      </p:sp>
      <p:sp>
        <p:nvSpPr>
          <p:cNvPr id="39" name="Text 29"/>
          <p:cNvSpPr/>
          <p:nvPr/>
        </p:nvSpPr>
        <p:spPr>
          <a:xfrm>
            <a:off x="5889045" y="4328387"/>
            <a:ext cx="2712030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E0E0E0"/>
                </a:solidFill>
              </a:rPr>
              <a:t>Understand attack patterns and defenses</a:t>
            </a:r>
            <a:endParaRPr lang="en-US" sz="516" dirty="0"/>
          </a:p>
        </p:txBody>
      </p:sp>
      <p:sp>
        <p:nvSpPr>
          <p:cNvPr id="40" name="Shape 30"/>
          <p:cNvSpPr/>
          <p:nvPr/>
        </p:nvSpPr>
        <p:spPr>
          <a:xfrm>
            <a:off x="5803320" y="4464118"/>
            <a:ext cx="2883480" cy="289322"/>
          </a:xfrm>
          <a:prstGeom prst="rect">
            <a:avLst/>
          </a:prstGeom>
          <a:solidFill>
            <a:srgbClr val="00FF88">
              <a:alpha val="5000"/>
            </a:srgbClr>
          </a:solidFill>
          <a:ln/>
        </p:spPr>
      </p:sp>
      <p:pic>
        <p:nvPicPr>
          <p:cNvPr id="41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9045" y="4528412"/>
            <a:ext cx="69652" cy="78581"/>
          </a:xfrm>
          <a:prstGeom prst="rect">
            <a:avLst/>
          </a:prstGeom>
        </p:spPr>
      </p:pic>
      <p:sp>
        <p:nvSpPr>
          <p:cNvPr id="42" name="Text 31"/>
          <p:cNvSpPr/>
          <p:nvPr/>
        </p:nvSpPr>
        <p:spPr>
          <a:xfrm>
            <a:off x="5987272" y="4512339"/>
            <a:ext cx="863138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34" b="1" dirty="0">
                <a:solidFill>
                  <a:srgbClr val="00FF88"/>
                </a:solidFill>
              </a:rPr>
              <a:t>Database Integration</a:t>
            </a:r>
            <a:endParaRPr lang="en-US" sz="534" dirty="0"/>
          </a:p>
        </p:txBody>
      </p:sp>
      <p:sp>
        <p:nvSpPr>
          <p:cNvPr id="43" name="Text 32"/>
          <p:cNvSpPr/>
          <p:nvPr/>
        </p:nvSpPr>
        <p:spPr>
          <a:xfrm>
            <a:off x="5889045" y="4646284"/>
            <a:ext cx="2712030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E0E0E0"/>
                </a:solidFill>
              </a:rPr>
              <a:t>Works with existing Week 8 data</a:t>
            </a:r>
            <a:endParaRPr lang="en-US" sz="516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28625"/>
            <a:ext cx="82296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00FF88"/>
                </a:solidFill>
              </a:rPr>
              <a:t>25 // Multi-Domain AI Assistants</a:t>
            </a:r>
            <a:endParaRPr lang="en-US" sz="1808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57263"/>
            <a:ext cx="125016" cy="1000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9366" y="939403"/>
            <a:ext cx="35955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Create</a:t>
            </a:r>
            <a:endParaRPr lang="en-US" sz="727" dirty="0"/>
          </a:p>
        </p:txBody>
      </p:sp>
      <p:sp>
        <p:nvSpPr>
          <p:cNvPr id="6" name="Text 2"/>
          <p:cNvSpPr/>
          <p:nvPr/>
        </p:nvSpPr>
        <p:spPr>
          <a:xfrm>
            <a:off x="998925" y="939403"/>
            <a:ext cx="137207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00FF88"/>
                </a:solidFill>
              </a:rPr>
              <a:t>three specialized assistants</a:t>
            </a:r>
            <a:endParaRPr lang="en-US" sz="683" dirty="0"/>
          </a:p>
        </p:txBody>
      </p:sp>
      <p:sp>
        <p:nvSpPr>
          <p:cNvPr id="7" name="Text 3"/>
          <p:cNvSpPr/>
          <p:nvPr/>
        </p:nvSpPr>
        <p:spPr>
          <a:xfrm>
            <a:off x="2370999" y="939403"/>
            <a:ext cx="153509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for your project's three domains</a:t>
            </a:r>
            <a:endParaRPr lang="en-US" sz="727" dirty="0"/>
          </a:p>
        </p:txBody>
      </p:sp>
      <p:sp>
        <p:nvSpPr>
          <p:cNvPr id="8" name="Shape 4"/>
          <p:cNvSpPr/>
          <p:nvPr/>
        </p:nvSpPr>
        <p:spPr>
          <a:xfrm>
            <a:off x="457200" y="1188709"/>
            <a:ext cx="2666991" cy="2521744"/>
          </a:xfrm>
          <a:prstGeom prst="rect">
            <a:avLst/>
          </a:prstGeom>
          <a:solidFill>
            <a:srgbClr val="00FF88">
              <a:alpha val="5000"/>
            </a:srgbClr>
          </a:solidFill>
          <a:ln/>
        </p:spPr>
      </p:sp>
      <p:sp>
        <p:nvSpPr>
          <p:cNvPr id="9" name="Shape 5"/>
          <p:cNvSpPr/>
          <p:nvPr/>
        </p:nvSpPr>
        <p:spPr>
          <a:xfrm>
            <a:off x="557213" y="1285149"/>
            <a:ext cx="257175" cy="257175"/>
          </a:xfrm>
          <a:prstGeom prst="rect">
            <a:avLst/>
          </a:prstGeom>
          <a:solidFill>
            <a:srgbClr val="00FF88">
              <a:alpha val="20000"/>
            </a:srgbClr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06" y="1349443"/>
            <a:ext cx="128588" cy="12858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85825" y="1274434"/>
            <a:ext cx="82482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0FF88"/>
                </a:solidFill>
              </a:rPr>
              <a:t>Cybersecurity</a:t>
            </a:r>
            <a:endParaRPr lang="en-US" sz="784" dirty="0"/>
          </a:p>
        </p:txBody>
      </p:sp>
      <p:sp>
        <p:nvSpPr>
          <p:cNvPr id="12" name="Text 7"/>
          <p:cNvSpPr/>
          <p:nvPr/>
        </p:nvSpPr>
        <p:spPr>
          <a:xfrm>
            <a:off x="885825" y="1445884"/>
            <a:ext cx="824824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E0E0E0"/>
                </a:solidFill>
              </a:rPr>
              <a:t>Security Expert Assistant</a:t>
            </a:r>
            <a:endParaRPr lang="en-US" sz="516" dirty="0"/>
          </a:p>
        </p:txBody>
      </p:sp>
      <p:sp>
        <p:nvSpPr>
          <p:cNvPr id="13" name="Shape 8"/>
          <p:cNvSpPr/>
          <p:nvPr/>
        </p:nvSpPr>
        <p:spPr>
          <a:xfrm>
            <a:off x="557213" y="1624478"/>
            <a:ext cx="2466966" cy="550069"/>
          </a:xfrm>
          <a:prstGeom prst="rect">
            <a:avLst/>
          </a:prstGeom>
          <a:solidFill>
            <a:srgbClr val="000000">
              <a:alpha val="40000"/>
            </a:srgbClr>
          </a:solidFill>
          <a:ln/>
        </p:spPr>
      </p:sp>
      <p:sp>
        <p:nvSpPr>
          <p:cNvPr id="14" name="Text 9"/>
          <p:cNvSpPr/>
          <p:nvPr/>
        </p:nvSpPr>
        <p:spPr>
          <a:xfrm>
            <a:off x="628650" y="1681628"/>
            <a:ext cx="2324091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34" b="1" dirty="0">
                <a:solidFill>
                  <a:srgbClr val="00FF88"/>
                </a:solidFill>
              </a:rPr>
              <a:t>System Prompt</a:t>
            </a:r>
            <a:endParaRPr lang="en-US" sz="534" dirty="0"/>
          </a:p>
        </p:txBody>
      </p:sp>
      <p:sp>
        <p:nvSpPr>
          <p:cNvPr id="15" name="Text 10"/>
          <p:cNvSpPr/>
          <p:nvPr/>
        </p:nvSpPr>
        <p:spPr>
          <a:xfrm>
            <a:off x="628650" y="1828074"/>
            <a:ext cx="2324091" cy="28932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463" dirty="0">
                <a:solidFill>
                  <a:srgbClr val="E0E0E0"/>
                </a:solidFill>
              </a:rPr>
              <a:t>"You are a cybersecurity expert. Analyze incidents, threats, and vulnerabilities. Provide technical guidance using MITRE ATT&amp;CK, CVE references. Prioritize actionable recommendations."</a:t>
            </a:r>
            <a:endParaRPr lang="en-US" sz="463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13" y="2267415"/>
            <a:ext cx="89297" cy="7858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75084" y="2251342"/>
            <a:ext cx="642575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34" b="1" dirty="0">
                <a:solidFill>
                  <a:srgbClr val="00FF88"/>
                </a:solidFill>
              </a:rPr>
              <a:t>Key Capabilities</a:t>
            </a:r>
            <a:endParaRPr lang="en-US" sz="534" dirty="0"/>
          </a:p>
        </p:txBody>
      </p:sp>
      <p:sp>
        <p:nvSpPr>
          <p:cNvPr id="18" name="Shape 12"/>
          <p:cNvSpPr/>
          <p:nvPr/>
        </p:nvSpPr>
        <p:spPr>
          <a:xfrm>
            <a:off x="557213" y="2406718"/>
            <a:ext cx="2466966" cy="182166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2465654"/>
            <a:ext cx="64294" cy="64294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735806" y="2453153"/>
            <a:ext cx="779311" cy="875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463" dirty="0">
                <a:solidFill>
                  <a:srgbClr val="E0E0E0"/>
                </a:solidFill>
              </a:rPr>
              <a:t>Incident analysis &amp; triage</a:t>
            </a:r>
            <a:endParaRPr lang="en-US" sz="463" dirty="0"/>
          </a:p>
        </p:txBody>
      </p:sp>
      <p:sp>
        <p:nvSpPr>
          <p:cNvPr id="21" name="Shape 14"/>
          <p:cNvSpPr/>
          <p:nvPr/>
        </p:nvSpPr>
        <p:spPr>
          <a:xfrm>
            <a:off x="557213" y="2617459"/>
            <a:ext cx="2466966" cy="182166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pic>
        <p:nvPicPr>
          <p:cNvPr id="2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50" y="2676395"/>
            <a:ext cx="64294" cy="64294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735806" y="2663893"/>
            <a:ext cx="802667" cy="875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463" dirty="0">
                <a:solidFill>
                  <a:srgbClr val="E0E0E0"/>
                </a:solidFill>
              </a:rPr>
              <a:t>Threat intelligence lookup</a:t>
            </a:r>
            <a:endParaRPr lang="en-US" sz="463" dirty="0"/>
          </a:p>
        </p:txBody>
      </p:sp>
      <p:sp>
        <p:nvSpPr>
          <p:cNvPr id="24" name="Shape 16"/>
          <p:cNvSpPr/>
          <p:nvPr/>
        </p:nvSpPr>
        <p:spPr>
          <a:xfrm>
            <a:off x="557213" y="2828199"/>
            <a:ext cx="2466966" cy="182166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pic>
        <p:nvPicPr>
          <p:cNvPr id="25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650" y="2887135"/>
            <a:ext cx="64294" cy="64294"/>
          </a:xfrm>
          <a:prstGeom prst="rect">
            <a:avLst/>
          </a:prstGeom>
        </p:spPr>
      </p:pic>
      <p:sp>
        <p:nvSpPr>
          <p:cNvPr id="26" name="Text 17"/>
          <p:cNvSpPr/>
          <p:nvPr/>
        </p:nvSpPr>
        <p:spPr>
          <a:xfrm>
            <a:off x="735806" y="2874634"/>
            <a:ext cx="690711" cy="875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463" dirty="0">
                <a:solidFill>
                  <a:srgbClr val="E0E0E0"/>
                </a:solidFill>
              </a:rPr>
              <a:t>Security best practices</a:t>
            </a:r>
            <a:endParaRPr lang="en-US" sz="463" dirty="0"/>
          </a:p>
        </p:txBody>
      </p:sp>
      <p:sp>
        <p:nvSpPr>
          <p:cNvPr id="27" name="Shape 18"/>
          <p:cNvSpPr/>
          <p:nvPr/>
        </p:nvSpPr>
        <p:spPr>
          <a:xfrm>
            <a:off x="557213" y="3038940"/>
            <a:ext cx="2466966" cy="182166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pic>
        <p:nvPicPr>
          <p:cNvPr id="2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650" y="3097876"/>
            <a:ext cx="64294" cy="64294"/>
          </a:xfrm>
          <a:prstGeom prst="rect">
            <a:avLst/>
          </a:prstGeom>
        </p:spPr>
      </p:pic>
      <p:sp>
        <p:nvSpPr>
          <p:cNvPr id="29" name="Text 19"/>
          <p:cNvSpPr/>
          <p:nvPr/>
        </p:nvSpPr>
        <p:spPr>
          <a:xfrm>
            <a:off x="735806" y="3085374"/>
            <a:ext cx="969039" cy="875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463" dirty="0">
                <a:solidFill>
                  <a:srgbClr val="E0E0E0"/>
                </a:solidFill>
              </a:rPr>
              <a:t>Remediation recommendations</a:t>
            </a:r>
            <a:endParaRPr lang="en-US" sz="463" dirty="0"/>
          </a:p>
        </p:txBody>
      </p:sp>
      <p:sp>
        <p:nvSpPr>
          <p:cNvPr id="30" name="Shape 20"/>
          <p:cNvSpPr/>
          <p:nvPr/>
        </p:nvSpPr>
        <p:spPr>
          <a:xfrm>
            <a:off x="557213" y="3278256"/>
            <a:ext cx="2466966" cy="346472"/>
          </a:xfrm>
          <a:prstGeom prst="rect">
            <a:avLst/>
          </a:prstGeom>
          <a:solidFill>
            <a:srgbClr val="00FF88">
              <a:alpha val="10000"/>
            </a:srgbClr>
          </a:solidFill>
          <a:ln/>
        </p:spPr>
      </p:sp>
      <p:sp>
        <p:nvSpPr>
          <p:cNvPr id="31" name="Text 21"/>
          <p:cNvSpPr/>
          <p:nvPr/>
        </p:nvSpPr>
        <p:spPr>
          <a:xfrm>
            <a:off x="628650" y="3335406"/>
            <a:ext cx="2324091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485" b="1" dirty="0">
                <a:solidFill>
                  <a:srgbClr val="00FF88"/>
                </a:solidFill>
              </a:rPr>
              <a:t>Example Question</a:t>
            </a:r>
            <a:endParaRPr lang="en-US" sz="485" dirty="0"/>
          </a:p>
        </p:txBody>
      </p:sp>
      <p:sp>
        <p:nvSpPr>
          <p:cNvPr id="32" name="Text 22"/>
          <p:cNvSpPr/>
          <p:nvPr/>
        </p:nvSpPr>
        <p:spPr>
          <a:xfrm>
            <a:off x="628650" y="3471137"/>
            <a:ext cx="2324091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463" i="1" dirty="0">
                <a:solidFill>
                  <a:srgbClr val="E0E0E0"/>
                </a:solidFill>
              </a:rPr>
              <a:t>"Analyze this phishing incident and recommend next steps"</a:t>
            </a:r>
            <a:endParaRPr lang="en-US" sz="463" dirty="0"/>
          </a:p>
        </p:txBody>
      </p:sp>
      <p:sp>
        <p:nvSpPr>
          <p:cNvPr id="33" name="Shape 23"/>
          <p:cNvSpPr/>
          <p:nvPr/>
        </p:nvSpPr>
        <p:spPr>
          <a:xfrm>
            <a:off x="3238491" y="1188709"/>
            <a:ext cx="2666991" cy="2521744"/>
          </a:xfrm>
          <a:prstGeom prst="rect">
            <a:avLst/>
          </a:prstGeom>
          <a:solidFill>
            <a:srgbClr val="FFD93D">
              <a:alpha val="5000"/>
            </a:srgbClr>
          </a:solidFill>
          <a:ln/>
        </p:spPr>
      </p:sp>
      <p:sp>
        <p:nvSpPr>
          <p:cNvPr id="34" name="Shape 24"/>
          <p:cNvSpPr/>
          <p:nvPr/>
        </p:nvSpPr>
        <p:spPr>
          <a:xfrm>
            <a:off x="3338503" y="1285149"/>
            <a:ext cx="257175" cy="257175"/>
          </a:xfrm>
          <a:prstGeom prst="rect">
            <a:avLst/>
          </a:prstGeom>
          <a:solidFill>
            <a:srgbClr val="FFD93D">
              <a:alpha val="20000"/>
            </a:srgbClr>
          </a:solidFill>
          <a:ln/>
        </p:spPr>
      </p:sp>
      <p:pic>
        <p:nvPicPr>
          <p:cNvPr id="35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2797" y="1349443"/>
            <a:ext cx="128588" cy="128588"/>
          </a:xfrm>
          <a:prstGeom prst="rect">
            <a:avLst/>
          </a:prstGeom>
        </p:spPr>
      </p:pic>
      <p:sp>
        <p:nvSpPr>
          <p:cNvPr id="36" name="Text 25"/>
          <p:cNvSpPr/>
          <p:nvPr/>
        </p:nvSpPr>
        <p:spPr>
          <a:xfrm>
            <a:off x="3667116" y="1274434"/>
            <a:ext cx="85418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D93D"/>
                </a:solidFill>
              </a:rPr>
              <a:t>Data Science</a:t>
            </a:r>
            <a:endParaRPr lang="en-US" sz="784" dirty="0"/>
          </a:p>
        </p:txBody>
      </p:sp>
      <p:sp>
        <p:nvSpPr>
          <p:cNvPr id="37" name="Text 26"/>
          <p:cNvSpPr/>
          <p:nvPr/>
        </p:nvSpPr>
        <p:spPr>
          <a:xfrm>
            <a:off x="3667116" y="1445884"/>
            <a:ext cx="854180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E0E0E0"/>
                </a:solidFill>
              </a:rPr>
              <a:t>Analytics Expert Assistant</a:t>
            </a:r>
            <a:endParaRPr lang="en-US" sz="516" dirty="0"/>
          </a:p>
        </p:txBody>
      </p:sp>
      <p:sp>
        <p:nvSpPr>
          <p:cNvPr id="38" name="Shape 27"/>
          <p:cNvSpPr/>
          <p:nvPr/>
        </p:nvSpPr>
        <p:spPr>
          <a:xfrm>
            <a:off x="3338503" y="1624478"/>
            <a:ext cx="2466966" cy="550069"/>
          </a:xfrm>
          <a:prstGeom prst="rect">
            <a:avLst/>
          </a:prstGeom>
          <a:solidFill>
            <a:srgbClr val="000000">
              <a:alpha val="40000"/>
            </a:srgbClr>
          </a:solidFill>
          <a:ln/>
        </p:spPr>
      </p:sp>
      <p:sp>
        <p:nvSpPr>
          <p:cNvPr id="39" name="Text 28"/>
          <p:cNvSpPr/>
          <p:nvPr/>
        </p:nvSpPr>
        <p:spPr>
          <a:xfrm>
            <a:off x="3409941" y="1681628"/>
            <a:ext cx="2324091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34" b="1" dirty="0">
                <a:solidFill>
                  <a:srgbClr val="FFD93D"/>
                </a:solidFill>
              </a:rPr>
              <a:t>System Prompt</a:t>
            </a:r>
            <a:endParaRPr lang="en-US" sz="534" dirty="0"/>
          </a:p>
        </p:txBody>
      </p:sp>
      <p:sp>
        <p:nvSpPr>
          <p:cNvPr id="40" name="Text 29"/>
          <p:cNvSpPr/>
          <p:nvPr/>
        </p:nvSpPr>
        <p:spPr>
          <a:xfrm>
            <a:off x="3409941" y="1828074"/>
            <a:ext cx="2324091" cy="28932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463" dirty="0">
                <a:solidFill>
                  <a:srgbClr val="E0E0E0"/>
                </a:solidFill>
              </a:rPr>
              <a:t>"You are a data science expert. Help with data analysis, visualization, statistical methods, and machine learning. Explain concepts clearly and suggest appropriate techniques."</a:t>
            </a:r>
            <a:endParaRPr lang="en-US" sz="463" dirty="0"/>
          </a:p>
        </p:txBody>
      </p:sp>
      <p:pic>
        <p:nvPicPr>
          <p:cNvPr id="4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8503" y="2267415"/>
            <a:ext cx="89297" cy="78581"/>
          </a:xfrm>
          <a:prstGeom prst="rect">
            <a:avLst/>
          </a:prstGeom>
        </p:spPr>
      </p:pic>
      <p:sp>
        <p:nvSpPr>
          <p:cNvPr id="42" name="Text 30"/>
          <p:cNvSpPr/>
          <p:nvPr/>
        </p:nvSpPr>
        <p:spPr>
          <a:xfrm>
            <a:off x="3456375" y="2251342"/>
            <a:ext cx="642575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34" b="1" dirty="0">
                <a:solidFill>
                  <a:srgbClr val="FFD93D"/>
                </a:solidFill>
              </a:rPr>
              <a:t>Key Capabilities</a:t>
            </a:r>
            <a:endParaRPr lang="en-US" sz="534" dirty="0"/>
          </a:p>
        </p:txBody>
      </p:sp>
      <p:sp>
        <p:nvSpPr>
          <p:cNvPr id="43" name="Shape 31"/>
          <p:cNvSpPr/>
          <p:nvPr/>
        </p:nvSpPr>
        <p:spPr>
          <a:xfrm>
            <a:off x="3338503" y="2406718"/>
            <a:ext cx="2466966" cy="182166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pic>
        <p:nvPicPr>
          <p:cNvPr id="44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09941" y="2465654"/>
            <a:ext cx="64294" cy="64294"/>
          </a:xfrm>
          <a:prstGeom prst="rect">
            <a:avLst/>
          </a:prstGeom>
        </p:spPr>
      </p:pic>
      <p:sp>
        <p:nvSpPr>
          <p:cNvPr id="45" name="Text 32"/>
          <p:cNvSpPr/>
          <p:nvPr/>
        </p:nvSpPr>
        <p:spPr>
          <a:xfrm>
            <a:off x="3517097" y="2453153"/>
            <a:ext cx="822899" cy="875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463" dirty="0">
                <a:solidFill>
                  <a:srgbClr val="E0E0E0"/>
                </a:solidFill>
              </a:rPr>
              <a:t>Dataset analysis &amp; insights</a:t>
            </a:r>
            <a:endParaRPr lang="en-US" sz="463" dirty="0"/>
          </a:p>
        </p:txBody>
      </p:sp>
      <p:sp>
        <p:nvSpPr>
          <p:cNvPr id="46" name="Shape 33"/>
          <p:cNvSpPr/>
          <p:nvPr/>
        </p:nvSpPr>
        <p:spPr>
          <a:xfrm>
            <a:off x="3338503" y="2617459"/>
            <a:ext cx="2466966" cy="182166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pic>
        <p:nvPicPr>
          <p:cNvPr id="47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09941" y="2676395"/>
            <a:ext cx="64294" cy="64294"/>
          </a:xfrm>
          <a:prstGeom prst="rect">
            <a:avLst/>
          </a:prstGeom>
        </p:spPr>
      </p:pic>
      <p:sp>
        <p:nvSpPr>
          <p:cNvPr id="48" name="Text 34"/>
          <p:cNvSpPr/>
          <p:nvPr/>
        </p:nvSpPr>
        <p:spPr>
          <a:xfrm>
            <a:off x="3517097" y="2663893"/>
            <a:ext cx="965439" cy="875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463" dirty="0">
                <a:solidFill>
                  <a:srgbClr val="E0E0E0"/>
                </a:solidFill>
              </a:rPr>
              <a:t>Visualization recommendations</a:t>
            </a:r>
            <a:endParaRPr lang="en-US" sz="463" dirty="0"/>
          </a:p>
        </p:txBody>
      </p:sp>
      <p:sp>
        <p:nvSpPr>
          <p:cNvPr id="49" name="Shape 35"/>
          <p:cNvSpPr/>
          <p:nvPr/>
        </p:nvSpPr>
        <p:spPr>
          <a:xfrm>
            <a:off x="3338503" y="2828199"/>
            <a:ext cx="2466966" cy="182166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pic>
        <p:nvPicPr>
          <p:cNvPr id="50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9941" y="2887135"/>
            <a:ext cx="64294" cy="64294"/>
          </a:xfrm>
          <a:prstGeom prst="rect">
            <a:avLst/>
          </a:prstGeom>
        </p:spPr>
      </p:pic>
      <p:sp>
        <p:nvSpPr>
          <p:cNvPr id="51" name="Text 36"/>
          <p:cNvSpPr/>
          <p:nvPr/>
        </p:nvSpPr>
        <p:spPr>
          <a:xfrm>
            <a:off x="3517097" y="2874634"/>
            <a:ext cx="885546" cy="875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463" dirty="0">
                <a:solidFill>
                  <a:srgbClr val="E0E0E0"/>
                </a:solidFill>
              </a:rPr>
              <a:t>Statistical methods guidance</a:t>
            </a:r>
            <a:endParaRPr lang="en-US" sz="463" dirty="0"/>
          </a:p>
        </p:txBody>
      </p:sp>
      <p:sp>
        <p:nvSpPr>
          <p:cNvPr id="52" name="Shape 37"/>
          <p:cNvSpPr/>
          <p:nvPr/>
        </p:nvSpPr>
        <p:spPr>
          <a:xfrm>
            <a:off x="3338503" y="3038940"/>
            <a:ext cx="2466966" cy="182166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pic>
        <p:nvPicPr>
          <p:cNvPr id="53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09941" y="3097876"/>
            <a:ext cx="64294" cy="64294"/>
          </a:xfrm>
          <a:prstGeom prst="rect">
            <a:avLst/>
          </a:prstGeom>
        </p:spPr>
      </p:pic>
      <p:sp>
        <p:nvSpPr>
          <p:cNvPr id="54" name="Text 38"/>
          <p:cNvSpPr/>
          <p:nvPr/>
        </p:nvSpPr>
        <p:spPr>
          <a:xfrm>
            <a:off x="3517097" y="3085374"/>
            <a:ext cx="699474" cy="875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463" dirty="0">
                <a:solidFill>
                  <a:srgbClr val="E0E0E0"/>
                </a:solidFill>
              </a:rPr>
              <a:t>ML model suggestions</a:t>
            </a:r>
            <a:endParaRPr lang="en-US" sz="463" dirty="0"/>
          </a:p>
        </p:txBody>
      </p:sp>
      <p:sp>
        <p:nvSpPr>
          <p:cNvPr id="55" name="Shape 39"/>
          <p:cNvSpPr/>
          <p:nvPr/>
        </p:nvSpPr>
        <p:spPr>
          <a:xfrm>
            <a:off x="3338503" y="3278256"/>
            <a:ext cx="2466966" cy="346472"/>
          </a:xfrm>
          <a:prstGeom prst="rect">
            <a:avLst/>
          </a:prstGeom>
          <a:solidFill>
            <a:srgbClr val="FFD93D">
              <a:alpha val="10000"/>
            </a:srgbClr>
          </a:solidFill>
          <a:ln/>
        </p:spPr>
      </p:sp>
      <p:sp>
        <p:nvSpPr>
          <p:cNvPr id="56" name="Text 40"/>
          <p:cNvSpPr/>
          <p:nvPr/>
        </p:nvSpPr>
        <p:spPr>
          <a:xfrm>
            <a:off x="3409941" y="3335406"/>
            <a:ext cx="2324091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485" b="1" dirty="0">
                <a:solidFill>
                  <a:srgbClr val="FFD93D"/>
                </a:solidFill>
              </a:rPr>
              <a:t>Example Question</a:t>
            </a:r>
            <a:endParaRPr lang="en-US" sz="485" dirty="0"/>
          </a:p>
        </p:txBody>
      </p:sp>
      <p:sp>
        <p:nvSpPr>
          <p:cNvPr id="57" name="Text 41"/>
          <p:cNvSpPr/>
          <p:nvPr/>
        </p:nvSpPr>
        <p:spPr>
          <a:xfrm>
            <a:off x="3409941" y="3471137"/>
            <a:ext cx="2324091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463" i="1" dirty="0">
                <a:solidFill>
                  <a:srgbClr val="E0E0E0"/>
                </a:solidFill>
              </a:rPr>
              <a:t>"What's the best way to visualize this time-series data?"</a:t>
            </a:r>
            <a:endParaRPr lang="en-US" sz="463" dirty="0"/>
          </a:p>
        </p:txBody>
      </p:sp>
      <p:sp>
        <p:nvSpPr>
          <p:cNvPr id="58" name="Shape 42"/>
          <p:cNvSpPr/>
          <p:nvPr/>
        </p:nvSpPr>
        <p:spPr>
          <a:xfrm>
            <a:off x="6019781" y="1188709"/>
            <a:ext cx="2667019" cy="2521744"/>
          </a:xfrm>
          <a:prstGeom prst="rect">
            <a:avLst/>
          </a:prstGeom>
          <a:solidFill>
            <a:srgbClr val="FF6B9D">
              <a:alpha val="5000"/>
            </a:srgbClr>
          </a:solidFill>
          <a:ln/>
        </p:spPr>
      </p:sp>
      <p:sp>
        <p:nvSpPr>
          <p:cNvPr id="59" name="Shape 43"/>
          <p:cNvSpPr/>
          <p:nvPr/>
        </p:nvSpPr>
        <p:spPr>
          <a:xfrm>
            <a:off x="6119794" y="1285149"/>
            <a:ext cx="257175" cy="257175"/>
          </a:xfrm>
          <a:prstGeom prst="rect">
            <a:avLst/>
          </a:prstGeom>
          <a:solidFill>
            <a:srgbClr val="FF6B9D">
              <a:alpha val="20000"/>
            </a:srgbClr>
          </a:solidFill>
          <a:ln/>
        </p:spPr>
      </p:sp>
      <p:pic>
        <p:nvPicPr>
          <p:cNvPr id="60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84088" y="1349443"/>
            <a:ext cx="128588" cy="128588"/>
          </a:xfrm>
          <a:prstGeom prst="rect">
            <a:avLst/>
          </a:prstGeom>
        </p:spPr>
      </p:pic>
      <p:sp>
        <p:nvSpPr>
          <p:cNvPr id="61" name="Text 44"/>
          <p:cNvSpPr/>
          <p:nvPr/>
        </p:nvSpPr>
        <p:spPr>
          <a:xfrm>
            <a:off x="6448406" y="1274434"/>
            <a:ext cx="102406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6B9D"/>
                </a:solidFill>
              </a:rPr>
              <a:t>IT Operations</a:t>
            </a:r>
            <a:endParaRPr lang="en-US" sz="784" dirty="0"/>
          </a:p>
        </p:txBody>
      </p:sp>
      <p:sp>
        <p:nvSpPr>
          <p:cNvPr id="62" name="Text 45"/>
          <p:cNvSpPr/>
          <p:nvPr/>
        </p:nvSpPr>
        <p:spPr>
          <a:xfrm>
            <a:off x="6448406" y="1445884"/>
            <a:ext cx="1024068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E0E0E0"/>
                </a:solidFill>
              </a:rPr>
              <a:t>Infrastructure Expert Assistant</a:t>
            </a:r>
            <a:endParaRPr lang="en-US" sz="516" dirty="0"/>
          </a:p>
        </p:txBody>
      </p:sp>
      <p:sp>
        <p:nvSpPr>
          <p:cNvPr id="63" name="Shape 46"/>
          <p:cNvSpPr/>
          <p:nvPr/>
        </p:nvSpPr>
        <p:spPr>
          <a:xfrm>
            <a:off x="6119794" y="1624478"/>
            <a:ext cx="2466994" cy="550069"/>
          </a:xfrm>
          <a:prstGeom prst="rect">
            <a:avLst/>
          </a:prstGeom>
          <a:solidFill>
            <a:srgbClr val="000000">
              <a:alpha val="40000"/>
            </a:srgbClr>
          </a:solidFill>
          <a:ln/>
        </p:spPr>
      </p:sp>
      <p:sp>
        <p:nvSpPr>
          <p:cNvPr id="64" name="Text 47"/>
          <p:cNvSpPr/>
          <p:nvPr/>
        </p:nvSpPr>
        <p:spPr>
          <a:xfrm>
            <a:off x="6191231" y="1681628"/>
            <a:ext cx="2324119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34" b="1" dirty="0">
                <a:solidFill>
                  <a:srgbClr val="FF6B9D"/>
                </a:solidFill>
              </a:rPr>
              <a:t>System Prompt</a:t>
            </a:r>
            <a:endParaRPr lang="en-US" sz="534" dirty="0"/>
          </a:p>
        </p:txBody>
      </p:sp>
      <p:sp>
        <p:nvSpPr>
          <p:cNvPr id="65" name="Text 48"/>
          <p:cNvSpPr/>
          <p:nvPr/>
        </p:nvSpPr>
        <p:spPr>
          <a:xfrm>
            <a:off x="6191231" y="1828074"/>
            <a:ext cx="2324119" cy="28932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463" dirty="0">
                <a:solidFill>
                  <a:srgbClr val="E0E0E0"/>
                </a:solidFill>
              </a:rPr>
              <a:t>"You are an IT operations expert. Help troubleshoot issues, optimize systems, manage tickets, and provide infrastructure guidance. Focus on practical solutions."</a:t>
            </a:r>
            <a:endParaRPr lang="en-US" sz="463" dirty="0"/>
          </a:p>
        </p:txBody>
      </p:sp>
      <p:pic>
        <p:nvPicPr>
          <p:cNvPr id="66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19794" y="2267415"/>
            <a:ext cx="89297" cy="78581"/>
          </a:xfrm>
          <a:prstGeom prst="rect">
            <a:avLst/>
          </a:prstGeom>
        </p:spPr>
      </p:pic>
      <p:sp>
        <p:nvSpPr>
          <p:cNvPr id="67" name="Text 49"/>
          <p:cNvSpPr/>
          <p:nvPr/>
        </p:nvSpPr>
        <p:spPr>
          <a:xfrm>
            <a:off x="6237666" y="2251342"/>
            <a:ext cx="642575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34" b="1" dirty="0">
                <a:solidFill>
                  <a:srgbClr val="FF6B9D"/>
                </a:solidFill>
              </a:rPr>
              <a:t>Key Capabilities</a:t>
            </a:r>
            <a:endParaRPr lang="en-US" sz="534" dirty="0"/>
          </a:p>
        </p:txBody>
      </p:sp>
      <p:sp>
        <p:nvSpPr>
          <p:cNvPr id="68" name="Shape 50"/>
          <p:cNvSpPr/>
          <p:nvPr/>
        </p:nvSpPr>
        <p:spPr>
          <a:xfrm>
            <a:off x="6119794" y="2406718"/>
            <a:ext cx="2466994" cy="182166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pic>
        <p:nvPicPr>
          <p:cNvPr id="69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91231" y="2465654"/>
            <a:ext cx="64294" cy="64294"/>
          </a:xfrm>
          <a:prstGeom prst="rect">
            <a:avLst/>
          </a:prstGeom>
        </p:spPr>
      </p:pic>
      <p:sp>
        <p:nvSpPr>
          <p:cNvPr id="70" name="Text 51"/>
          <p:cNvSpPr/>
          <p:nvPr/>
        </p:nvSpPr>
        <p:spPr>
          <a:xfrm>
            <a:off x="6298388" y="2453153"/>
            <a:ext cx="858394" cy="875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463" dirty="0">
                <a:solidFill>
                  <a:srgbClr val="E0E0E0"/>
                </a:solidFill>
              </a:rPr>
              <a:t>Ticket triage &amp; prioritization</a:t>
            </a:r>
            <a:endParaRPr lang="en-US" sz="463" dirty="0"/>
          </a:p>
        </p:txBody>
      </p:sp>
      <p:sp>
        <p:nvSpPr>
          <p:cNvPr id="71" name="Shape 52"/>
          <p:cNvSpPr/>
          <p:nvPr/>
        </p:nvSpPr>
        <p:spPr>
          <a:xfrm>
            <a:off x="6119794" y="2617459"/>
            <a:ext cx="2466994" cy="182166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pic>
        <p:nvPicPr>
          <p:cNvPr id="72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91231" y="2676395"/>
            <a:ext cx="64294" cy="64294"/>
          </a:xfrm>
          <a:prstGeom prst="rect">
            <a:avLst/>
          </a:prstGeom>
        </p:spPr>
      </p:pic>
      <p:sp>
        <p:nvSpPr>
          <p:cNvPr id="73" name="Text 53"/>
          <p:cNvSpPr/>
          <p:nvPr/>
        </p:nvSpPr>
        <p:spPr>
          <a:xfrm>
            <a:off x="6298388" y="2663893"/>
            <a:ext cx="807997" cy="875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463" dirty="0">
                <a:solidFill>
                  <a:srgbClr val="E0E0E0"/>
                </a:solidFill>
              </a:rPr>
              <a:t>Troubleshooting guidance</a:t>
            </a:r>
            <a:endParaRPr lang="en-US" sz="463" dirty="0"/>
          </a:p>
        </p:txBody>
      </p:sp>
      <p:sp>
        <p:nvSpPr>
          <p:cNvPr id="74" name="Shape 54"/>
          <p:cNvSpPr/>
          <p:nvPr/>
        </p:nvSpPr>
        <p:spPr>
          <a:xfrm>
            <a:off x="6119794" y="2828199"/>
            <a:ext cx="2466994" cy="182166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pic>
        <p:nvPicPr>
          <p:cNvPr id="75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91231" y="2887135"/>
            <a:ext cx="64294" cy="64294"/>
          </a:xfrm>
          <a:prstGeom prst="rect">
            <a:avLst/>
          </a:prstGeom>
        </p:spPr>
      </p:pic>
      <p:sp>
        <p:nvSpPr>
          <p:cNvPr id="76" name="Text 55"/>
          <p:cNvSpPr/>
          <p:nvPr/>
        </p:nvSpPr>
        <p:spPr>
          <a:xfrm>
            <a:off x="6298388" y="2874634"/>
            <a:ext cx="758410" cy="875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463" dirty="0">
                <a:solidFill>
                  <a:srgbClr val="E0E0E0"/>
                </a:solidFill>
              </a:rPr>
              <a:t>System optimization tips</a:t>
            </a:r>
            <a:endParaRPr lang="en-US" sz="463" dirty="0"/>
          </a:p>
        </p:txBody>
      </p:sp>
      <p:sp>
        <p:nvSpPr>
          <p:cNvPr id="77" name="Shape 56"/>
          <p:cNvSpPr/>
          <p:nvPr/>
        </p:nvSpPr>
        <p:spPr>
          <a:xfrm>
            <a:off x="6119794" y="3038940"/>
            <a:ext cx="2466994" cy="182166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pic>
        <p:nvPicPr>
          <p:cNvPr id="78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191231" y="3097876"/>
            <a:ext cx="64294" cy="64294"/>
          </a:xfrm>
          <a:prstGeom prst="rect">
            <a:avLst/>
          </a:prstGeom>
        </p:spPr>
      </p:pic>
      <p:sp>
        <p:nvSpPr>
          <p:cNvPr id="79" name="Text 57"/>
          <p:cNvSpPr/>
          <p:nvPr/>
        </p:nvSpPr>
        <p:spPr>
          <a:xfrm>
            <a:off x="6298388" y="3085374"/>
            <a:ext cx="870031" cy="875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463" dirty="0">
                <a:solidFill>
                  <a:srgbClr val="E0E0E0"/>
                </a:solidFill>
              </a:rPr>
              <a:t>Infrastructure best practices</a:t>
            </a:r>
            <a:endParaRPr lang="en-US" sz="463" dirty="0"/>
          </a:p>
        </p:txBody>
      </p:sp>
      <p:sp>
        <p:nvSpPr>
          <p:cNvPr id="80" name="Shape 58"/>
          <p:cNvSpPr/>
          <p:nvPr/>
        </p:nvSpPr>
        <p:spPr>
          <a:xfrm>
            <a:off x="6119794" y="3278256"/>
            <a:ext cx="2466994" cy="346472"/>
          </a:xfrm>
          <a:prstGeom prst="rect">
            <a:avLst/>
          </a:prstGeom>
          <a:solidFill>
            <a:srgbClr val="FF6B9D">
              <a:alpha val="10000"/>
            </a:srgbClr>
          </a:solidFill>
          <a:ln/>
        </p:spPr>
      </p:sp>
      <p:sp>
        <p:nvSpPr>
          <p:cNvPr id="81" name="Text 59"/>
          <p:cNvSpPr/>
          <p:nvPr/>
        </p:nvSpPr>
        <p:spPr>
          <a:xfrm>
            <a:off x="6191231" y="3335406"/>
            <a:ext cx="2324119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485" b="1" dirty="0">
                <a:solidFill>
                  <a:srgbClr val="FF6B9D"/>
                </a:solidFill>
              </a:rPr>
              <a:t>Example Question</a:t>
            </a:r>
            <a:endParaRPr lang="en-US" sz="485" dirty="0"/>
          </a:p>
        </p:txBody>
      </p:sp>
      <p:sp>
        <p:nvSpPr>
          <p:cNvPr id="82" name="Text 60"/>
          <p:cNvSpPr/>
          <p:nvPr/>
        </p:nvSpPr>
        <p:spPr>
          <a:xfrm>
            <a:off x="6191231" y="3471137"/>
            <a:ext cx="2324119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463" i="1" dirty="0">
                <a:solidFill>
                  <a:srgbClr val="E0E0E0"/>
                </a:solidFill>
              </a:rPr>
              <a:t>"How should I prioritize these support tickets?"</a:t>
            </a:r>
            <a:endParaRPr lang="en-US" sz="463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28625"/>
            <a:ext cx="82296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00FF88"/>
                </a:solidFill>
              </a:rPr>
              <a:t>26 // Your Week 10 Tasks &amp; Next Steps</a:t>
            </a:r>
            <a:endParaRPr lang="en-US" sz="1808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21556"/>
            <a:ext cx="142875" cy="1428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7225" y="994767"/>
            <a:ext cx="252548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FFD93D"/>
                </a:solidFill>
              </a:rPr>
              <a:t>Week 10 Implementation Checklist</a:t>
            </a:r>
            <a:endParaRPr lang="en-US" sz="987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28738"/>
            <a:ext cx="128588" cy="11430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42938" y="1307306"/>
            <a:ext cx="207947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0FF88"/>
                </a:solidFill>
              </a:rPr>
              <a:t>Part 1: Text-Based ChatGPT (Python)</a:t>
            </a:r>
            <a:endParaRPr lang="en-US" sz="784" dirty="0"/>
          </a:p>
        </p:txBody>
      </p:sp>
      <p:sp>
        <p:nvSpPr>
          <p:cNvPr id="8" name="Shape 3"/>
          <p:cNvSpPr/>
          <p:nvPr/>
        </p:nvSpPr>
        <p:spPr>
          <a:xfrm>
            <a:off x="457200" y="1514475"/>
            <a:ext cx="5410191" cy="22502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13" y="1580555"/>
            <a:ext cx="82153" cy="9286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10803" y="1562695"/>
            <a:ext cx="2441823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Get OpenAI API key and purchase credits ($5 minimum)</a:t>
            </a:r>
            <a:endParaRPr lang="en-US" sz="674" dirty="0"/>
          </a:p>
        </p:txBody>
      </p:sp>
      <p:sp>
        <p:nvSpPr>
          <p:cNvPr id="11" name="Shape 5"/>
          <p:cNvSpPr/>
          <p:nvPr/>
        </p:nvSpPr>
        <p:spPr>
          <a:xfrm>
            <a:off x="457200" y="1768078"/>
            <a:ext cx="5410191" cy="22502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213" y="1834158"/>
            <a:ext cx="82153" cy="92869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10803" y="1816298"/>
            <a:ext cx="315218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Install</a:t>
            </a:r>
            <a:endParaRPr lang="en-US" sz="674" dirty="0"/>
          </a:p>
        </p:txBody>
      </p:sp>
      <p:sp>
        <p:nvSpPr>
          <p:cNvPr id="14" name="Text 7"/>
          <p:cNvSpPr/>
          <p:nvPr/>
        </p:nvSpPr>
        <p:spPr>
          <a:xfrm>
            <a:off x="1026021" y="1816298"/>
            <a:ext cx="29914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FFD93D"/>
                </a:solidFill>
              </a:rPr>
              <a:t>openai</a:t>
            </a:r>
            <a:endParaRPr lang="en-US" sz="674" dirty="0"/>
          </a:p>
        </p:txBody>
      </p:sp>
      <p:sp>
        <p:nvSpPr>
          <p:cNvPr id="15" name="Text 8"/>
          <p:cNvSpPr/>
          <p:nvPr/>
        </p:nvSpPr>
        <p:spPr>
          <a:xfrm>
            <a:off x="1325166" y="1816298"/>
            <a:ext cx="1326170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library and create first API call</a:t>
            </a:r>
            <a:endParaRPr lang="en-US" sz="674" dirty="0"/>
          </a:p>
        </p:txBody>
      </p:sp>
      <p:sp>
        <p:nvSpPr>
          <p:cNvPr id="16" name="Shape 9"/>
          <p:cNvSpPr/>
          <p:nvPr/>
        </p:nvSpPr>
        <p:spPr>
          <a:xfrm>
            <a:off x="457200" y="2021681"/>
            <a:ext cx="5410191" cy="22502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213" y="2087761"/>
            <a:ext cx="82153" cy="92869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710803" y="2069902"/>
            <a:ext cx="2424912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Build interactive console chat with conversation history</a:t>
            </a:r>
            <a:endParaRPr lang="en-US" sz="674" dirty="0"/>
          </a:p>
        </p:txBody>
      </p:sp>
      <p:sp>
        <p:nvSpPr>
          <p:cNvPr id="19" name="Shape 11"/>
          <p:cNvSpPr/>
          <p:nvPr/>
        </p:nvSpPr>
        <p:spPr>
          <a:xfrm>
            <a:off x="457200" y="2275284"/>
            <a:ext cx="5410191" cy="22502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pic>
        <p:nvPicPr>
          <p:cNvPr id="2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213" y="2341364"/>
            <a:ext cx="82153" cy="92869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710803" y="2323505"/>
            <a:ext cx="1805750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Implement secure API key storage using</a:t>
            </a:r>
            <a:endParaRPr lang="en-US" sz="674" dirty="0"/>
          </a:p>
        </p:txBody>
      </p:sp>
      <p:sp>
        <p:nvSpPr>
          <p:cNvPr id="22" name="Text 13"/>
          <p:cNvSpPr/>
          <p:nvPr/>
        </p:nvSpPr>
        <p:spPr>
          <a:xfrm>
            <a:off x="2516553" y="2323505"/>
            <a:ext cx="181859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FFD93D"/>
                </a:solidFill>
              </a:rPr>
              <a:t>.env</a:t>
            </a:r>
            <a:endParaRPr lang="en-US" sz="674" dirty="0"/>
          </a:p>
        </p:txBody>
      </p:sp>
      <p:sp>
        <p:nvSpPr>
          <p:cNvPr id="23" name="Text 14"/>
          <p:cNvSpPr/>
          <p:nvPr/>
        </p:nvSpPr>
        <p:spPr>
          <a:xfrm>
            <a:off x="2698412" y="2323505"/>
            <a:ext cx="156409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file</a:t>
            </a:r>
            <a:endParaRPr lang="en-US" sz="674" dirty="0"/>
          </a:p>
        </p:txBody>
      </p:sp>
      <p:pic>
        <p:nvPicPr>
          <p:cNvPr id="24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2614613"/>
            <a:ext cx="128588" cy="114300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642938" y="2593181"/>
            <a:ext cx="164752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D93D"/>
                </a:solidFill>
              </a:rPr>
              <a:t>Part 2: Streamlit Integration</a:t>
            </a:r>
            <a:endParaRPr lang="en-US" sz="784" dirty="0"/>
          </a:p>
        </p:txBody>
      </p:sp>
      <p:sp>
        <p:nvSpPr>
          <p:cNvPr id="26" name="Shape 16"/>
          <p:cNvSpPr/>
          <p:nvPr/>
        </p:nvSpPr>
        <p:spPr>
          <a:xfrm>
            <a:off x="457200" y="2800350"/>
            <a:ext cx="5410191" cy="22502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pic>
        <p:nvPicPr>
          <p:cNvPr id="27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7213" y="2866430"/>
            <a:ext cx="82153" cy="92869"/>
          </a:xfrm>
          <a:prstGeom prst="rect">
            <a:avLst/>
          </a:prstGeom>
        </p:spPr>
      </p:pic>
      <p:sp>
        <p:nvSpPr>
          <p:cNvPr id="28" name="Text 17"/>
          <p:cNvSpPr/>
          <p:nvPr/>
        </p:nvSpPr>
        <p:spPr>
          <a:xfrm>
            <a:off x="710803" y="2848570"/>
            <a:ext cx="1179723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Set up Streamlit secrets in</a:t>
            </a:r>
            <a:endParaRPr lang="en-US" sz="674" dirty="0"/>
          </a:p>
        </p:txBody>
      </p:sp>
      <p:sp>
        <p:nvSpPr>
          <p:cNvPr id="29" name="Text 18"/>
          <p:cNvSpPr/>
          <p:nvPr/>
        </p:nvSpPr>
        <p:spPr>
          <a:xfrm>
            <a:off x="1890526" y="2848570"/>
            <a:ext cx="980424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FFD93D"/>
                </a:solidFill>
              </a:rPr>
              <a:t>.streamlit/secrets.toml</a:t>
            </a:r>
            <a:endParaRPr lang="en-US" sz="674" dirty="0"/>
          </a:p>
        </p:txBody>
      </p:sp>
      <p:sp>
        <p:nvSpPr>
          <p:cNvPr id="30" name="Shape 19"/>
          <p:cNvSpPr/>
          <p:nvPr/>
        </p:nvSpPr>
        <p:spPr>
          <a:xfrm>
            <a:off x="457200" y="3053953"/>
            <a:ext cx="5410191" cy="22502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pic>
        <p:nvPicPr>
          <p:cNvPr id="3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7213" y="3120033"/>
            <a:ext cx="82153" cy="92869"/>
          </a:xfrm>
          <a:prstGeom prst="rect">
            <a:avLst/>
          </a:prstGeom>
        </p:spPr>
      </p:pic>
      <p:sp>
        <p:nvSpPr>
          <p:cNvPr id="32" name="Text 20"/>
          <p:cNvSpPr/>
          <p:nvPr/>
        </p:nvSpPr>
        <p:spPr>
          <a:xfrm>
            <a:off x="710803" y="3102173"/>
            <a:ext cx="1220856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Create chat interface using</a:t>
            </a:r>
            <a:endParaRPr lang="en-US" sz="674" dirty="0"/>
          </a:p>
        </p:txBody>
      </p:sp>
      <p:sp>
        <p:nvSpPr>
          <p:cNvPr id="33" name="Text 21"/>
          <p:cNvSpPr/>
          <p:nvPr/>
        </p:nvSpPr>
        <p:spPr>
          <a:xfrm>
            <a:off x="1931659" y="3102173"/>
            <a:ext cx="721519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FFD93D"/>
                </a:solidFill>
              </a:rPr>
              <a:t>st.chat_message</a:t>
            </a:r>
            <a:endParaRPr lang="en-US" sz="674" dirty="0"/>
          </a:p>
        </p:txBody>
      </p:sp>
      <p:sp>
        <p:nvSpPr>
          <p:cNvPr id="34" name="Text 22"/>
          <p:cNvSpPr/>
          <p:nvPr/>
        </p:nvSpPr>
        <p:spPr>
          <a:xfrm>
            <a:off x="2653178" y="3102173"/>
            <a:ext cx="214899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and</a:t>
            </a:r>
            <a:endParaRPr lang="en-US" sz="674" dirty="0"/>
          </a:p>
        </p:txBody>
      </p:sp>
      <p:sp>
        <p:nvSpPr>
          <p:cNvPr id="35" name="Text 23"/>
          <p:cNvSpPr/>
          <p:nvPr/>
        </p:nvSpPr>
        <p:spPr>
          <a:xfrm>
            <a:off x="2868076" y="3102173"/>
            <a:ext cx="561119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FFD93D"/>
                </a:solidFill>
              </a:rPr>
              <a:t>st.chat_input</a:t>
            </a:r>
            <a:endParaRPr lang="en-US" sz="674" dirty="0"/>
          </a:p>
        </p:txBody>
      </p:sp>
      <p:sp>
        <p:nvSpPr>
          <p:cNvPr id="36" name="Shape 24"/>
          <p:cNvSpPr/>
          <p:nvPr/>
        </p:nvSpPr>
        <p:spPr>
          <a:xfrm>
            <a:off x="457200" y="3307556"/>
            <a:ext cx="5410191" cy="22502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pic>
        <p:nvPicPr>
          <p:cNvPr id="37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7213" y="3373636"/>
            <a:ext cx="82153" cy="92869"/>
          </a:xfrm>
          <a:prstGeom prst="rect">
            <a:avLst/>
          </a:prstGeom>
        </p:spPr>
      </p:pic>
      <p:sp>
        <p:nvSpPr>
          <p:cNvPr id="38" name="Text 25"/>
          <p:cNvSpPr/>
          <p:nvPr/>
        </p:nvSpPr>
        <p:spPr>
          <a:xfrm>
            <a:off x="710803" y="3355777"/>
            <a:ext cx="1371879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Add streaming responses with</a:t>
            </a:r>
            <a:endParaRPr lang="en-US" sz="674" dirty="0"/>
          </a:p>
        </p:txBody>
      </p:sp>
      <p:sp>
        <p:nvSpPr>
          <p:cNvPr id="39" name="Text 26"/>
          <p:cNvSpPr/>
          <p:nvPr/>
        </p:nvSpPr>
        <p:spPr>
          <a:xfrm>
            <a:off x="2082682" y="3355777"/>
            <a:ext cx="554059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FFD93D"/>
                </a:solidFill>
              </a:rPr>
              <a:t>stream=True</a:t>
            </a:r>
            <a:endParaRPr lang="en-US" sz="674" dirty="0"/>
          </a:p>
        </p:txBody>
      </p:sp>
      <p:sp>
        <p:nvSpPr>
          <p:cNvPr id="40" name="Text 27"/>
          <p:cNvSpPr/>
          <p:nvPr/>
        </p:nvSpPr>
        <p:spPr>
          <a:xfrm>
            <a:off x="2636741" y="3355777"/>
            <a:ext cx="485440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parameter</a:t>
            </a:r>
            <a:endParaRPr lang="en-US" sz="674" dirty="0"/>
          </a:p>
        </p:txBody>
      </p:sp>
      <p:sp>
        <p:nvSpPr>
          <p:cNvPr id="41" name="Shape 28"/>
          <p:cNvSpPr/>
          <p:nvPr/>
        </p:nvSpPr>
        <p:spPr>
          <a:xfrm>
            <a:off x="457200" y="3561159"/>
            <a:ext cx="5410191" cy="22502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pic>
        <p:nvPicPr>
          <p:cNvPr id="42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7213" y="3627239"/>
            <a:ext cx="82153" cy="92869"/>
          </a:xfrm>
          <a:prstGeom prst="rect">
            <a:avLst/>
          </a:prstGeom>
        </p:spPr>
      </p:pic>
      <p:sp>
        <p:nvSpPr>
          <p:cNvPr id="43" name="Text 29"/>
          <p:cNvSpPr/>
          <p:nvPr/>
        </p:nvSpPr>
        <p:spPr>
          <a:xfrm>
            <a:off x="710803" y="3609380"/>
            <a:ext cx="2494564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Add sidebar with clear chat button and message counter</a:t>
            </a:r>
            <a:endParaRPr lang="en-US" sz="674" dirty="0"/>
          </a:p>
        </p:txBody>
      </p:sp>
      <p:pic>
        <p:nvPicPr>
          <p:cNvPr id="4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900488"/>
            <a:ext cx="114300" cy="114300"/>
          </a:xfrm>
          <a:prstGeom prst="rect">
            <a:avLst/>
          </a:prstGeom>
        </p:spPr>
      </p:pic>
      <p:sp>
        <p:nvSpPr>
          <p:cNvPr id="45" name="Text 30"/>
          <p:cNvSpPr/>
          <p:nvPr/>
        </p:nvSpPr>
        <p:spPr>
          <a:xfrm>
            <a:off x="628650" y="3879056"/>
            <a:ext cx="196118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6B9D"/>
                </a:solidFill>
              </a:rPr>
              <a:t>Part 3: Domain-Specific Assistants</a:t>
            </a:r>
            <a:endParaRPr lang="en-US" sz="784" dirty="0"/>
          </a:p>
        </p:txBody>
      </p:sp>
      <p:sp>
        <p:nvSpPr>
          <p:cNvPr id="46" name="Shape 31"/>
          <p:cNvSpPr/>
          <p:nvPr/>
        </p:nvSpPr>
        <p:spPr>
          <a:xfrm>
            <a:off x="457200" y="4086225"/>
            <a:ext cx="5410191" cy="22502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pic>
        <p:nvPicPr>
          <p:cNvPr id="47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7213" y="4152305"/>
            <a:ext cx="82153" cy="92869"/>
          </a:xfrm>
          <a:prstGeom prst="rect">
            <a:avLst/>
          </a:prstGeom>
        </p:spPr>
      </p:pic>
      <p:sp>
        <p:nvSpPr>
          <p:cNvPr id="48" name="Text 32"/>
          <p:cNvSpPr/>
          <p:nvPr/>
        </p:nvSpPr>
        <p:spPr>
          <a:xfrm>
            <a:off x="710803" y="4134445"/>
            <a:ext cx="2292948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Create specialized system prompts for all 3 domains</a:t>
            </a:r>
            <a:endParaRPr lang="en-US" sz="674" dirty="0"/>
          </a:p>
        </p:txBody>
      </p:sp>
      <p:sp>
        <p:nvSpPr>
          <p:cNvPr id="49" name="Shape 33"/>
          <p:cNvSpPr/>
          <p:nvPr/>
        </p:nvSpPr>
        <p:spPr>
          <a:xfrm>
            <a:off x="457200" y="4339828"/>
            <a:ext cx="5410191" cy="22502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pic>
        <p:nvPicPr>
          <p:cNvPr id="50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7213" y="4405908"/>
            <a:ext cx="82153" cy="92869"/>
          </a:xfrm>
          <a:prstGeom prst="rect">
            <a:avLst/>
          </a:prstGeom>
        </p:spPr>
      </p:pic>
      <p:sp>
        <p:nvSpPr>
          <p:cNvPr id="51" name="Text 34"/>
          <p:cNvSpPr/>
          <p:nvPr/>
        </p:nvSpPr>
        <p:spPr>
          <a:xfrm>
            <a:off x="710803" y="4388048"/>
            <a:ext cx="3071478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Integrate AI with Week 8 database (analyze incidents/tickets/datasets)</a:t>
            </a:r>
            <a:endParaRPr lang="en-US" sz="674" dirty="0"/>
          </a:p>
        </p:txBody>
      </p:sp>
      <p:sp>
        <p:nvSpPr>
          <p:cNvPr id="52" name="Shape 35"/>
          <p:cNvSpPr/>
          <p:nvPr/>
        </p:nvSpPr>
        <p:spPr>
          <a:xfrm>
            <a:off x="457200" y="4593431"/>
            <a:ext cx="5410191" cy="22502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pic>
        <p:nvPicPr>
          <p:cNvPr id="53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7213" y="4659511"/>
            <a:ext cx="82153" cy="92869"/>
          </a:xfrm>
          <a:prstGeom prst="rect">
            <a:avLst/>
          </a:prstGeom>
        </p:spPr>
      </p:pic>
      <p:sp>
        <p:nvSpPr>
          <p:cNvPr id="54" name="Text 36"/>
          <p:cNvSpPr/>
          <p:nvPr/>
        </p:nvSpPr>
        <p:spPr>
          <a:xfrm>
            <a:off x="710803" y="4641652"/>
            <a:ext cx="2454353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Add AI assistant pages to your multi-page Streamlit app</a:t>
            </a:r>
            <a:endParaRPr lang="en-US" sz="674" dirty="0"/>
          </a:p>
        </p:txBody>
      </p:sp>
      <p:pic>
        <p:nvPicPr>
          <p:cNvPr id="55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95991" y="1017984"/>
            <a:ext cx="112514" cy="128588"/>
          </a:xfrm>
          <a:prstGeom prst="rect">
            <a:avLst/>
          </a:prstGeom>
        </p:spPr>
      </p:pic>
      <p:sp>
        <p:nvSpPr>
          <p:cNvPr id="56" name="Text 37"/>
          <p:cNvSpPr/>
          <p:nvPr/>
        </p:nvSpPr>
        <p:spPr>
          <a:xfrm>
            <a:off x="6265655" y="994767"/>
            <a:ext cx="68409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FF88"/>
                </a:solidFill>
              </a:rPr>
              <a:t>Resources</a:t>
            </a:r>
            <a:endParaRPr lang="en-US" sz="885" dirty="0"/>
          </a:p>
        </p:txBody>
      </p:sp>
      <p:sp>
        <p:nvSpPr>
          <p:cNvPr id="57" name="Shape 38"/>
          <p:cNvSpPr/>
          <p:nvPr/>
        </p:nvSpPr>
        <p:spPr>
          <a:xfrm>
            <a:off x="6095991" y="1264444"/>
            <a:ext cx="2590781" cy="718951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pic>
        <p:nvPicPr>
          <p:cNvPr id="58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10291" y="1344811"/>
            <a:ext cx="116086" cy="92869"/>
          </a:xfrm>
          <a:prstGeom prst="rect">
            <a:avLst/>
          </a:prstGeom>
        </p:spPr>
      </p:pic>
      <p:sp>
        <p:nvSpPr>
          <p:cNvPr id="59" name="Text 39"/>
          <p:cNvSpPr/>
          <p:nvPr/>
        </p:nvSpPr>
        <p:spPr>
          <a:xfrm>
            <a:off x="6383527" y="1326952"/>
            <a:ext cx="749731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FFD93D"/>
                </a:solidFill>
              </a:rPr>
              <a:t>Documentation</a:t>
            </a:r>
            <a:endParaRPr lang="en-US" sz="634" dirty="0"/>
          </a:p>
        </p:txBody>
      </p:sp>
      <p:sp>
        <p:nvSpPr>
          <p:cNvPr id="60" name="Text 40"/>
          <p:cNvSpPr/>
          <p:nvPr/>
        </p:nvSpPr>
        <p:spPr>
          <a:xfrm>
            <a:off x="6210291" y="1518047"/>
            <a:ext cx="2362181" cy="12177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• OpenAI API Docs</a:t>
            </a:r>
            <a:endParaRPr lang="en-US" sz="568" dirty="0"/>
          </a:p>
        </p:txBody>
      </p:sp>
      <p:sp>
        <p:nvSpPr>
          <p:cNvPr id="61" name="Text 41"/>
          <p:cNvSpPr/>
          <p:nvPr/>
        </p:nvSpPr>
        <p:spPr>
          <a:xfrm>
            <a:off x="6210291" y="1661257"/>
            <a:ext cx="2362181" cy="12177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• Streamlit Chat Elements</a:t>
            </a:r>
            <a:endParaRPr lang="en-US" sz="568" dirty="0"/>
          </a:p>
        </p:txBody>
      </p:sp>
      <p:sp>
        <p:nvSpPr>
          <p:cNvPr id="62" name="Text 42"/>
          <p:cNvSpPr/>
          <p:nvPr/>
        </p:nvSpPr>
        <p:spPr>
          <a:xfrm>
            <a:off x="6210291" y="1804467"/>
            <a:ext cx="2362181" cy="12177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• Week 10 Tutorial Materials</a:t>
            </a:r>
            <a:endParaRPr lang="en-US" sz="568" dirty="0"/>
          </a:p>
        </p:txBody>
      </p:sp>
      <p:sp>
        <p:nvSpPr>
          <p:cNvPr id="63" name="Shape 43"/>
          <p:cNvSpPr/>
          <p:nvPr/>
        </p:nvSpPr>
        <p:spPr>
          <a:xfrm>
            <a:off x="6095991" y="2040545"/>
            <a:ext cx="2590781" cy="718951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pic>
        <p:nvPicPr>
          <p:cNvPr id="64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10291" y="2120912"/>
            <a:ext cx="92869" cy="92869"/>
          </a:xfrm>
          <a:prstGeom prst="rect">
            <a:avLst/>
          </a:prstGeom>
        </p:spPr>
      </p:pic>
      <p:sp>
        <p:nvSpPr>
          <p:cNvPr id="65" name="Text 44"/>
          <p:cNvSpPr/>
          <p:nvPr/>
        </p:nvSpPr>
        <p:spPr>
          <a:xfrm>
            <a:off x="6360309" y="2103053"/>
            <a:ext cx="393883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FFD93D"/>
                </a:solidFill>
              </a:rPr>
              <a:t>Support</a:t>
            </a:r>
            <a:endParaRPr lang="en-US" sz="634" dirty="0"/>
          </a:p>
        </p:txBody>
      </p:sp>
      <p:sp>
        <p:nvSpPr>
          <p:cNvPr id="66" name="Text 45"/>
          <p:cNvSpPr/>
          <p:nvPr/>
        </p:nvSpPr>
        <p:spPr>
          <a:xfrm>
            <a:off x="6210291" y="2294148"/>
            <a:ext cx="2362181" cy="12177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• Office hours for help</a:t>
            </a:r>
            <a:endParaRPr lang="en-US" sz="568" dirty="0"/>
          </a:p>
        </p:txBody>
      </p:sp>
      <p:sp>
        <p:nvSpPr>
          <p:cNvPr id="67" name="Text 46"/>
          <p:cNvSpPr/>
          <p:nvPr/>
        </p:nvSpPr>
        <p:spPr>
          <a:xfrm>
            <a:off x="6210291" y="2437358"/>
            <a:ext cx="2362181" cy="12177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• Discussion forums</a:t>
            </a:r>
            <a:endParaRPr lang="en-US" sz="568" dirty="0"/>
          </a:p>
        </p:txBody>
      </p:sp>
      <p:sp>
        <p:nvSpPr>
          <p:cNvPr id="68" name="Text 47"/>
          <p:cNvSpPr/>
          <p:nvPr/>
        </p:nvSpPr>
        <p:spPr>
          <a:xfrm>
            <a:off x="6210291" y="2580568"/>
            <a:ext cx="2362181" cy="12177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• Example code provided</a:t>
            </a:r>
            <a:endParaRPr lang="en-US" sz="568" dirty="0"/>
          </a:p>
        </p:txBody>
      </p:sp>
      <p:pic>
        <p:nvPicPr>
          <p:cNvPr id="69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95991" y="2863081"/>
            <a:ext cx="112514" cy="128588"/>
          </a:xfrm>
          <a:prstGeom prst="rect">
            <a:avLst/>
          </a:prstGeom>
        </p:spPr>
      </p:pic>
      <p:sp>
        <p:nvSpPr>
          <p:cNvPr id="70" name="Text 48"/>
          <p:cNvSpPr/>
          <p:nvPr/>
        </p:nvSpPr>
        <p:spPr>
          <a:xfrm>
            <a:off x="6265655" y="2839864"/>
            <a:ext cx="87544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FF6B9D"/>
                </a:solidFill>
              </a:rPr>
              <a:t>What's Next?</a:t>
            </a:r>
            <a:endParaRPr lang="en-US" sz="885" dirty="0"/>
          </a:p>
        </p:txBody>
      </p:sp>
      <p:sp>
        <p:nvSpPr>
          <p:cNvPr id="71" name="Shape 49"/>
          <p:cNvSpPr/>
          <p:nvPr/>
        </p:nvSpPr>
        <p:spPr>
          <a:xfrm>
            <a:off x="6095991" y="3109540"/>
            <a:ext cx="2590781" cy="862161"/>
          </a:xfrm>
          <a:prstGeom prst="rect">
            <a:avLst/>
          </a:prstGeom>
          <a:solidFill>
            <a:srgbClr val="FF6B9D">
              <a:alpha val="5000"/>
            </a:srgbClr>
          </a:solidFill>
          <a:ln/>
        </p:spPr>
      </p:sp>
      <p:sp>
        <p:nvSpPr>
          <p:cNvPr id="72" name="Text 50"/>
          <p:cNvSpPr/>
          <p:nvPr/>
        </p:nvSpPr>
        <p:spPr>
          <a:xfrm>
            <a:off x="6210291" y="3166690"/>
            <a:ext cx="236218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FF6B9D"/>
                </a:solidFill>
              </a:rPr>
              <a:t>Week 11: Final Integration</a:t>
            </a:r>
            <a:endParaRPr lang="en-US" sz="634" dirty="0"/>
          </a:p>
        </p:txBody>
      </p:sp>
      <p:sp>
        <p:nvSpPr>
          <p:cNvPr id="73" name="Text 51"/>
          <p:cNvSpPr/>
          <p:nvPr/>
        </p:nvSpPr>
        <p:spPr>
          <a:xfrm>
            <a:off x="6210291" y="3363144"/>
            <a:ext cx="2362181" cy="12177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• Polish your complete platform</a:t>
            </a:r>
            <a:endParaRPr lang="en-US" sz="568" dirty="0"/>
          </a:p>
        </p:txBody>
      </p:sp>
      <p:sp>
        <p:nvSpPr>
          <p:cNvPr id="74" name="Text 52"/>
          <p:cNvSpPr/>
          <p:nvPr/>
        </p:nvSpPr>
        <p:spPr>
          <a:xfrm>
            <a:off x="6210291" y="3506353"/>
            <a:ext cx="2362181" cy="12177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• Test all features together</a:t>
            </a:r>
            <a:endParaRPr lang="en-US" sz="568" dirty="0"/>
          </a:p>
        </p:txBody>
      </p:sp>
      <p:sp>
        <p:nvSpPr>
          <p:cNvPr id="75" name="Text 53"/>
          <p:cNvSpPr/>
          <p:nvPr/>
        </p:nvSpPr>
        <p:spPr>
          <a:xfrm>
            <a:off x="6210291" y="3649563"/>
            <a:ext cx="2362181" cy="12177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• Prepare for final submission</a:t>
            </a:r>
            <a:endParaRPr lang="en-US" sz="568" dirty="0"/>
          </a:p>
        </p:txBody>
      </p:sp>
      <p:sp>
        <p:nvSpPr>
          <p:cNvPr id="76" name="Text 54"/>
          <p:cNvSpPr/>
          <p:nvPr/>
        </p:nvSpPr>
        <p:spPr>
          <a:xfrm>
            <a:off x="6210291" y="3792773"/>
            <a:ext cx="2362181" cy="12177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• Demo presentation</a:t>
            </a:r>
            <a:endParaRPr lang="en-US" sz="568" dirty="0"/>
          </a:p>
        </p:txBody>
      </p:sp>
      <p:sp>
        <p:nvSpPr>
          <p:cNvPr id="77" name="Shape 55"/>
          <p:cNvSpPr/>
          <p:nvPr/>
        </p:nvSpPr>
        <p:spPr>
          <a:xfrm>
            <a:off x="6095991" y="4028852"/>
            <a:ext cx="2590781" cy="855018"/>
          </a:xfrm>
          <a:prstGeom prst="rect">
            <a:avLst/>
          </a:prstGeom>
          <a:solidFill>
            <a:srgbClr val="00FF88">
              <a:alpha val="5000"/>
            </a:srgbClr>
          </a:solidFill>
          <a:ln/>
        </p:spPr>
      </p:sp>
      <p:pic>
        <p:nvPicPr>
          <p:cNvPr id="78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10291" y="4109219"/>
            <a:ext cx="105370" cy="92869"/>
          </a:xfrm>
          <a:prstGeom prst="rect">
            <a:avLst/>
          </a:prstGeom>
        </p:spPr>
      </p:pic>
      <p:sp>
        <p:nvSpPr>
          <p:cNvPr id="79" name="Text 56"/>
          <p:cNvSpPr/>
          <p:nvPr/>
        </p:nvSpPr>
        <p:spPr>
          <a:xfrm>
            <a:off x="6372811" y="4091360"/>
            <a:ext cx="600410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00FF88"/>
                </a:solidFill>
              </a:rPr>
              <a:t>Final Project</a:t>
            </a:r>
            <a:endParaRPr lang="en-US" sz="634" dirty="0"/>
          </a:p>
        </p:txBody>
      </p:sp>
      <p:sp>
        <p:nvSpPr>
          <p:cNvPr id="80" name="Text 57"/>
          <p:cNvSpPr/>
          <p:nvPr/>
        </p:nvSpPr>
        <p:spPr>
          <a:xfrm>
            <a:off x="6210291" y="4289599"/>
            <a:ext cx="1876127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Complete Multi-Domain Intelligence Platform with:</a:t>
            </a:r>
            <a:endParaRPr lang="en-US" sz="568" dirty="0"/>
          </a:p>
        </p:txBody>
      </p:sp>
      <p:sp>
        <p:nvSpPr>
          <p:cNvPr id="81" name="Text 58"/>
          <p:cNvSpPr/>
          <p:nvPr/>
        </p:nvSpPr>
        <p:spPr>
          <a:xfrm>
            <a:off x="6210291" y="4432808"/>
            <a:ext cx="2362181" cy="12177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✓ Database (Week 8)</a:t>
            </a:r>
            <a:endParaRPr lang="en-US" sz="568" dirty="0"/>
          </a:p>
        </p:txBody>
      </p:sp>
      <p:sp>
        <p:nvSpPr>
          <p:cNvPr id="82" name="Text 59"/>
          <p:cNvSpPr/>
          <p:nvPr/>
        </p:nvSpPr>
        <p:spPr>
          <a:xfrm>
            <a:off x="6210291" y="4568875"/>
            <a:ext cx="2362181" cy="12177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✓ Web UI (Week 9)</a:t>
            </a:r>
            <a:endParaRPr lang="en-US" sz="568" dirty="0"/>
          </a:p>
        </p:txBody>
      </p:sp>
      <p:sp>
        <p:nvSpPr>
          <p:cNvPr id="83" name="Text 60"/>
          <p:cNvSpPr/>
          <p:nvPr/>
        </p:nvSpPr>
        <p:spPr>
          <a:xfrm>
            <a:off x="6210291" y="4704941"/>
            <a:ext cx="2362181" cy="12177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✓ AI Intelligence (Week 10)</a:t>
            </a:r>
            <a:endParaRPr lang="en-US" sz="568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28625"/>
            <a:ext cx="82296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00FF88"/>
                </a:solidFill>
              </a:rPr>
              <a:t>02 // Why Use AI APIs in Our Project?</a:t>
            </a:r>
            <a:endParaRPr lang="en-US" sz="1808" dirty="0"/>
          </a:p>
        </p:txBody>
      </p:sp>
      <p:sp>
        <p:nvSpPr>
          <p:cNvPr id="4" name="Shape 1"/>
          <p:cNvSpPr/>
          <p:nvPr/>
        </p:nvSpPr>
        <p:spPr>
          <a:xfrm>
            <a:off x="457200" y="1014413"/>
            <a:ext cx="4043363" cy="741499"/>
          </a:xfrm>
          <a:prstGeom prst="rect">
            <a:avLst/>
          </a:prstGeom>
          <a:solidFill>
            <a:srgbClr val="00FF88">
              <a:alpha val="5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00075" y="1100138"/>
            <a:ext cx="342900" cy="342900"/>
          </a:xfrm>
          <a:prstGeom prst="rect">
            <a:avLst/>
          </a:prstGeom>
          <a:solidFill>
            <a:srgbClr val="00FF88">
              <a:alpha val="20000"/>
            </a:srgbClr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85863"/>
            <a:ext cx="171450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57275" y="1100138"/>
            <a:ext cx="330041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FF88"/>
                </a:solidFill>
              </a:rPr>
              <a:t>Enhance User Experience</a:t>
            </a:r>
            <a:endParaRPr lang="en-US" sz="885" dirty="0"/>
          </a:p>
        </p:txBody>
      </p:sp>
      <p:sp>
        <p:nvSpPr>
          <p:cNvPr id="8" name="Text 4"/>
          <p:cNvSpPr/>
          <p:nvPr/>
        </p:nvSpPr>
        <p:spPr>
          <a:xfrm>
            <a:off x="1057275" y="1350169"/>
            <a:ext cx="3300413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Transform from passive storage to active intelligence. AI understands, analyzes, and provides recommendations.</a:t>
            </a:r>
            <a:endParaRPr lang="en-US" sz="727" dirty="0"/>
          </a:p>
        </p:txBody>
      </p:sp>
      <p:sp>
        <p:nvSpPr>
          <p:cNvPr id="9" name="Shape 5"/>
          <p:cNvSpPr/>
          <p:nvPr/>
        </p:nvSpPr>
        <p:spPr>
          <a:xfrm>
            <a:off x="4643438" y="1014413"/>
            <a:ext cx="4043363" cy="741499"/>
          </a:xfrm>
          <a:prstGeom prst="rect">
            <a:avLst/>
          </a:prstGeom>
          <a:solidFill>
            <a:srgbClr val="00FF88">
              <a:alpha val="5000"/>
            </a:srgbClr>
          </a:solidFill>
          <a:ln/>
        </p:spPr>
      </p:sp>
      <p:sp>
        <p:nvSpPr>
          <p:cNvPr id="10" name="Shape 6"/>
          <p:cNvSpPr/>
          <p:nvPr/>
        </p:nvSpPr>
        <p:spPr>
          <a:xfrm>
            <a:off x="4786313" y="1100138"/>
            <a:ext cx="342900" cy="342900"/>
          </a:xfrm>
          <a:prstGeom prst="rect">
            <a:avLst/>
          </a:prstGeom>
          <a:solidFill>
            <a:srgbClr val="FF6B9D">
              <a:alpha val="20000"/>
            </a:srgbClr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606" y="1185863"/>
            <a:ext cx="214313" cy="17145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243513" y="1100138"/>
            <a:ext cx="330041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FF6B9D"/>
                </a:solidFill>
              </a:rPr>
              <a:t>Automate Analysis</a:t>
            </a:r>
            <a:endParaRPr lang="en-US" sz="885" dirty="0"/>
          </a:p>
        </p:txBody>
      </p:sp>
      <p:sp>
        <p:nvSpPr>
          <p:cNvPr id="13" name="Text 8"/>
          <p:cNvSpPr/>
          <p:nvPr/>
        </p:nvSpPr>
        <p:spPr>
          <a:xfrm>
            <a:off x="5243513" y="1350169"/>
            <a:ext cx="3300413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AI can assess severity, suggest methods, categorize tickets, and recommend solutions automatically.</a:t>
            </a:r>
            <a:endParaRPr lang="en-US" sz="727" dirty="0"/>
          </a:p>
        </p:txBody>
      </p:sp>
      <p:sp>
        <p:nvSpPr>
          <p:cNvPr id="14" name="Shape 9"/>
          <p:cNvSpPr/>
          <p:nvPr/>
        </p:nvSpPr>
        <p:spPr>
          <a:xfrm>
            <a:off x="457200" y="1898786"/>
            <a:ext cx="4043363" cy="741499"/>
          </a:xfrm>
          <a:prstGeom prst="rect">
            <a:avLst/>
          </a:prstGeom>
          <a:solidFill>
            <a:srgbClr val="00FF88">
              <a:alpha val="5000"/>
            </a:srgbClr>
          </a:solidFill>
          <a:ln/>
        </p:spPr>
      </p:sp>
      <p:sp>
        <p:nvSpPr>
          <p:cNvPr id="15" name="Shape 10"/>
          <p:cNvSpPr/>
          <p:nvPr/>
        </p:nvSpPr>
        <p:spPr>
          <a:xfrm>
            <a:off x="600075" y="1984511"/>
            <a:ext cx="342900" cy="342900"/>
          </a:xfrm>
          <a:prstGeom prst="rect">
            <a:avLst/>
          </a:prstGeom>
          <a:solidFill>
            <a:srgbClr val="FFD93D">
              <a:alpha val="20000"/>
            </a:srgbClr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69" y="2070236"/>
            <a:ext cx="214313" cy="17145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057275" y="1984511"/>
            <a:ext cx="330041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FFD93D"/>
                </a:solidFill>
              </a:rPr>
              <a:t>Domain-Specific Experts</a:t>
            </a:r>
            <a:endParaRPr lang="en-US" sz="885" dirty="0"/>
          </a:p>
        </p:txBody>
      </p:sp>
      <p:sp>
        <p:nvSpPr>
          <p:cNvPr id="18" name="Text 12"/>
          <p:cNvSpPr/>
          <p:nvPr/>
        </p:nvSpPr>
        <p:spPr>
          <a:xfrm>
            <a:off x="1057275" y="2234543"/>
            <a:ext cx="3300413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Three specialized assistants customized for Cybersecurity, Data Science, and IT Operations.</a:t>
            </a:r>
            <a:endParaRPr lang="en-US" sz="727" dirty="0"/>
          </a:p>
        </p:txBody>
      </p:sp>
      <p:sp>
        <p:nvSpPr>
          <p:cNvPr id="19" name="Shape 13"/>
          <p:cNvSpPr/>
          <p:nvPr/>
        </p:nvSpPr>
        <p:spPr>
          <a:xfrm>
            <a:off x="4643438" y="1898786"/>
            <a:ext cx="4043363" cy="741499"/>
          </a:xfrm>
          <a:prstGeom prst="rect">
            <a:avLst/>
          </a:prstGeom>
          <a:solidFill>
            <a:srgbClr val="00FF88">
              <a:alpha val="5000"/>
            </a:srgbClr>
          </a:solidFill>
          <a:ln/>
        </p:spPr>
      </p:sp>
      <p:sp>
        <p:nvSpPr>
          <p:cNvPr id="20" name="Shape 14"/>
          <p:cNvSpPr/>
          <p:nvPr/>
        </p:nvSpPr>
        <p:spPr>
          <a:xfrm>
            <a:off x="4786313" y="1984511"/>
            <a:ext cx="342900" cy="342900"/>
          </a:xfrm>
          <a:prstGeom prst="rect">
            <a:avLst/>
          </a:prstGeom>
          <a:solidFill>
            <a:srgbClr val="00FF88">
              <a:alpha val="20000"/>
            </a:srgbClr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2038" y="2070236"/>
            <a:ext cx="171450" cy="17145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5243513" y="1984511"/>
            <a:ext cx="330041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FF88"/>
                </a:solidFill>
              </a:rPr>
              <a:t>No Training Required</a:t>
            </a:r>
            <a:endParaRPr lang="en-US" sz="885" dirty="0"/>
          </a:p>
        </p:txBody>
      </p:sp>
      <p:sp>
        <p:nvSpPr>
          <p:cNvPr id="23" name="Text 16"/>
          <p:cNvSpPr/>
          <p:nvPr/>
        </p:nvSpPr>
        <p:spPr>
          <a:xfrm>
            <a:off x="5243513" y="2234543"/>
            <a:ext cx="3300413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Access state-of-the-art AI for cents per request. No millions in compute costs or months of training.</a:t>
            </a:r>
            <a:endParaRPr lang="en-US" sz="727" dirty="0"/>
          </a:p>
        </p:txBody>
      </p:sp>
      <p:sp>
        <p:nvSpPr>
          <p:cNvPr id="24" name="Shape 17"/>
          <p:cNvSpPr/>
          <p:nvPr/>
        </p:nvSpPr>
        <p:spPr>
          <a:xfrm>
            <a:off x="457200" y="2868885"/>
            <a:ext cx="8229600" cy="2114550"/>
          </a:xfrm>
          <a:prstGeom prst="rect">
            <a:avLst/>
          </a:prstGeom>
          <a:solidFill>
            <a:srgbClr val="FF6B9D">
              <a:alpha val="3000"/>
            </a:srgbClr>
          </a:solidFill>
          <a:ln/>
        </p:spPr>
      </p:sp>
      <p:pic>
        <p:nvPicPr>
          <p:cNvPr id="2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7489" y="3047479"/>
            <a:ext cx="142875" cy="142875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3547514" y="3020690"/>
            <a:ext cx="224899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FF6B9D"/>
                </a:solidFill>
              </a:rPr>
              <a:t>Domain-Specific AI Capabilities</a:t>
            </a:r>
            <a:endParaRPr lang="en-US" sz="987" dirty="0"/>
          </a:p>
        </p:txBody>
      </p:sp>
      <p:sp>
        <p:nvSpPr>
          <p:cNvPr id="27" name="Shape 19"/>
          <p:cNvSpPr/>
          <p:nvPr/>
        </p:nvSpPr>
        <p:spPr>
          <a:xfrm>
            <a:off x="628650" y="3340373"/>
            <a:ext cx="2514600" cy="1500188"/>
          </a:xfrm>
          <a:prstGeom prst="rect">
            <a:avLst/>
          </a:prstGeom>
          <a:solidFill>
            <a:srgbClr val="FF6B9D">
              <a:alpha val="5000"/>
            </a:srgbClr>
          </a:solidFill>
          <a:ln/>
        </p:spPr>
      </p:sp>
      <p:sp>
        <p:nvSpPr>
          <p:cNvPr id="28" name="Shape 20"/>
          <p:cNvSpPr/>
          <p:nvPr/>
        </p:nvSpPr>
        <p:spPr>
          <a:xfrm>
            <a:off x="1685925" y="3454673"/>
            <a:ext cx="400050" cy="400050"/>
          </a:xfrm>
          <a:prstGeom prst="rect">
            <a:avLst/>
          </a:prstGeom>
          <a:solidFill>
            <a:srgbClr val="00FF88">
              <a:alpha val="15000"/>
            </a:srgbClr>
          </a:solidFill>
          <a:ln/>
        </p:spPr>
      </p:sp>
      <p:pic>
        <p:nvPicPr>
          <p:cNvPr id="2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5938" y="3554685"/>
            <a:ext cx="200025" cy="200025"/>
          </a:xfrm>
          <a:prstGeom prst="rect">
            <a:avLst/>
          </a:prstGeom>
        </p:spPr>
      </p:pic>
      <p:sp>
        <p:nvSpPr>
          <p:cNvPr id="30" name="Text 21"/>
          <p:cNvSpPr/>
          <p:nvPr/>
        </p:nvSpPr>
        <p:spPr>
          <a:xfrm>
            <a:off x="771525" y="3940448"/>
            <a:ext cx="22288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0FF88"/>
                </a:solidFill>
              </a:rPr>
              <a:t>Cybersecurity</a:t>
            </a:r>
            <a:endParaRPr lang="en-US" sz="784" dirty="0"/>
          </a:p>
        </p:txBody>
      </p:sp>
      <p:sp>
        <p:nvSpPr>
          <p:cNvPr id="31" name="Text 22"/>
          <p:cNvSpPr/>
          <p:nvPr/>
        </p:nvSpPr>
        <p:spPr>
          <a:xfrm>
            <a:off x="771525" y="4169048"/>
            <a:ext cx="2228850" cy="5572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• Assess threat severity</a:t>
            </a:r>
            <a:pPr algn="ctr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
</a:t>
            </a:r>
            <a:pPr algn="ctr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• Identify attack vectors</a:t>
            </a:r>
            <a:pPr algn="ctr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
</a:t>
            </a:r>
            <a:pPr algn="ctr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• Recommend mitigation</a:t>
            </a:r>
            <a:pPr algn="ctr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
</a:t>
            </a:r>
            <a:pPr algn="ctr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• Explain security concepts</a:t>
            </a:r>
            <a:endParaRPr lang="en-US" sz="674" dirty="0"/>
          </a:p>
        </p:txBody>
      </p:sp>
      <p:sp>
        <p:nvSpPr>
          <p:cNvPr id="32" name="Shape 23"/>
          <p:cNvSpPr/>
          <p:nvPr/>
        </p:nvSpPr>
        <p:spPr>
          <a:xfrm>
            <a:off x="3314700" y="3340373"/>
            <a:ext cx="2514600" cy="1500188"/>
          </a:xfrm>
          <a:prstGeom prst="rect">
            <a:avLst/>
          </a:prstGeom>
          <a:solidFill>
            <a:srgbClr val="FF6B9D">
              <a:alpha val="5000"/>
            </a:srgbClr>
          </a:solidFill>
          <a:ln/>
        </p:spPr>
      </p:sp>
      <p:sp>
        <p:nvSpPr>
          <p:cNvPr id="33" name="Shape 24"/>
          <p:cNvSpPr/>
          <p:nvPr/>
        </p:nvSpPr>
        <p:spPr>
          <a:xfrm>
            <a:off x="4371975" y="3454673"/>
            <a:ext cx="400050" cy="400050"/>
          </a:xfrm>
          <a:prstGeom prst="rect">
            <a:avLst/>
          </a:prstGeom>
          <a:solidFill>
            <a:srgbClr val="FF6B9D">
              <a:alpha val="15000"/>
            </a:srgbClr>
          </a:solidFill>
          <a:ln/>
        </p:spPr>
      </p:sp>
      <p:pic>
        <p:nvPicPr>
          <p:cNvPr id="34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1988" y="3554685"/>
            <a:ext cx="200025" cy="200025"/>
          </a:xfrm>
          <a:prstGeom prst="rect">
            <a:avLst/>
          </a:prstGeom>
        </p:spPr>
      </p:pic>
      <p:sp>
        <p:nvSpPr>
          <p:cNvPr id="35" name="Text 25"/>
          <p:cNvSpPr/>
          <p:nvPr/>
        </p:nvSpPr>
        <p:spPr>
          <a:xfrm>
            <a:off x="3457575" y="3940448"/>
            <a:ext cx="22288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6B9D"/>
                </a:solidFill>
              </a:rPr>
              <a:t>Data Science</a:t>
            </a:r>
            <a:endParaRPr lang="en-US" sz="784" dirty="0"/>
          </a:p>
        </p:txBody>
      </p:sp>
      <p:sp>
        <p:nvSpPr>
          <p:cNvPr id="36" name="Text 26"/>
          <p:cNvSpPr/>
          <p:nvPr/>
        </p:nvSpPr>
        <p:spPr>
          <a:xfrm>
            <a:off x="3457575" y="4169048"/>
            <a:ext cx="2228850" cy="5572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• Suggest analysis methods</a:t>
            </a:r>
            <a:pPr algn="ctr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
</a:t>
            </a:r>
            <a:pPr algn="ctr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• Recommend visualizations</a:t>
            </a:r>
            <a:pPr algn="ctr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
</a:t>
            </a:r>
            <a:pPr algn="ctr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• Explain statistical tests</a:t>
            </a:r>
            <a:pPr algn="ctr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
</a:t>
            </a:r>
            <a:pPr algn="ctr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• Data cleaning strategies</a:t>
            </a:r>
            <a:endParaRPr lang="en-US" sz="674" dirty="0"/>
          </a:p>
        </p:txBody>
      </p:sp>
      <p:sp>
        <p:nvSpPr>
          <p:cNvPr id="37" name="Shape 27"/>
          <p:cNvSpPr/>
          <p:nvPr/>
        </p:nvSpPr>
        <p:spPr>
          <a:xfrm>
            <a:off x="6000750" y="3340373"/>
            <a:ext cx="2514600" cy="1500188"/>
          </a:xfrm>
          <a:prstGeom prst="rect">
            <a:avLst/>
          </a:prstGeom>
          <a:solidFill>
            <a:srgbClr val="FF6B9D">
              <a:alpha val="5000"/>
            </a:srgbClr>
          </a:solidFill>
          <a:ln/>
        </p:spPr>
      </p:sp>
      <p:sp>
        <p:nvSpPr>
          <p:cNvPr id="38" name="Shape 28"/>
          <p:cNvSpPr/>
          <p:nvPr/>
        </p:nvSpPr>
        <p:spPr>
          <a:xfrm>
            <a:off x="7058025" y="3454673"/>
            <a:ext cx="400050" cy="400050"/>
          </a:xfrm>
          <a:prstGeom prst="rect">
            <a:avLst/>
          </a:prstGeom>
          <a:solidFill>
            <a:srgbClr val="FFD93D">
              <a:alpha val="15000"/>
            </a:srgbClr>
          </a:solidFill>
          <a:ln/>
        </p:spPr>
      </p:sp>
      <p:pic>
        <p:nvPicPr>
          <p:cNvPr id="39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8038" y="3554685"/>
            <a:ext cx="200025" cy="200025"/>
          </a:xfrm>
          <a:prstGeom prst="rect">
            <a:avLst/>
          </a:prstGeom>
        </p:spPr>
      </p:pic>
      <p:sp>
        <p:nvSpPr>
          <p:cNvPr id="40" name="Text 29"/>
          <p:cNvSpPr/>
          <p:nvPr/>
        </p:nvSpPr>
        <p:spPr>
          <a:xfrm>
            <a:off x="6143625" y="3940448"/>
            <a:ext cx="22288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D93D"/>
                </a:solidFill>
              </a:rPr>
              <a:t>IT Operations</a:t>
            </a:r>
            <a:endParaRPr lang="en-US" sz="784" dirty="0"/>
          </a:p>
        </p:txBody>
      </p:sp>
      <p:sp>
        <p:nvSpPr>
          <p:cNvPr id="41" name="Text 30"/>
          <p:cNvSpPr/>
          <p:nvPr/>
        </p:nvSpPr>
        <p:spPr>
          <a:xfrm>
            <a:off x="6143625" y="4169048"/>
            <a:ext cx="2228850" cy="5572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• Triage support tickets</a:t>
            </a:r>
            <a:pPr algn="ctr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
</a:t>
            </a:r>
            <a:pPr algn="ctr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• Troubleshooting steps</a:t>
            </a:r>
            <a:pPr algn="ctr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
</a:t>
            </a:r>
            <a:pPr algn="ctr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• System recommendations</a:t>
            </a:r>
            <a:pPr algn="ctr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
</a:t>
            </a:r>
            <a:pPr algn="ctr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• Explain technical issues</a:t>
            </a:r>
            <a:endParaRPr lang="en-US" sz="67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28625"/>
            <a:ext cx="82296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00FF88"/>
                </a:solidFill>
              </a:rPr>
              <a:t>03 // How APIs Work</a:t>
            </a:r>
            <a:endParaRPr lang="en-US" sz="1808" dirty="0"/>
          </a:p>
        </p:txBody>
      </p:sp>
      <p:sp>
        <p:nvSpPr>
          <p:cNvPr id="4" name="Shape 1"/>
          <p:cNvSpPr/>
          <p:nvPr/>
        </p:nvSpPr>
        <p:spPr>
          <a:xfrm>
            <a:off x="457200" y="985838"/>
            <a:ext cx="8229600" cy="1468041"/>
          </a:xfrm>
          <a:prstGeom prst="rect">
            <a:avLst/>
          </a:prstGeom>
          <a:solidFill>
            <a:srgbClr val="00FF88">
              <a:alpha val="3000"/>
            </a:srgbClr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011" y="1092994"/>
            <a:ext cx="142875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768036" y="1066205"/>
            <a:ext cx="380792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0FF88"/>
                </a:solidFill>
              </a:rPr>
              <a:t>Client-Server Model: HTTP Request → Response Cycle</a:t>
            </a:r>
            <a:endParaRPr lang="en-US" sz="987" dirty="0"/>
          </a:p>
        </p:txBody>
      </p:sp>
      <p:sp>
        <p:nvSpPr>
          <p:cNvPr id="7" name="Shape 3"/>
          <p:cNvSpPr/>
          <p:nvPr/>
        </p:nvSpPr>
        <p:spPr>
          <a:xfrm>
            <a:off x="1177296" y="1385888"/>
            <a:ext cx="571500" cy="571500"/>
          </a:xfrm>
          <a:prstGeom prst="rect">
            <a:avLst/>
          </a:prstGeom>
          <a:solidFill>
            <a:srgbClr val="00FF88">
              <a:alpha val="15000"/>
            </a:srgbClr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311" y="1543050"/>
            <a:ext cx="321469" cy="2571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85800" y="2043113"/>
            <a:ext cx="155449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0FF88"/>
                </a:solidFill>
              </a:rPr>
              <a:t>CLIENT</a:t>
            </a:r>
            <a:endParaRPr lang="en-US" sz="784" dirty="0"/>
          </a:p>
        </p:txBody>
      </p:sp>
      <p:sp>
        <p:nvSpPr>
          <p:cNvPr id="10" name="Text 5"/>
          <p:cNvSpPr/>
          <p:nvPr/>
        </p:nvSpPr>
        <p:spPr>
          <a:xfrm>
            <a:off x="685800" y="2243138"/>
            <a:ext cx="155449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Your Python Code</a:t>
            </a:r>
            <a:endParaRPr lang="en-US" sz="674" dirty="0"/>
          </a:p>
        </p:txBody>
      </p:sp>
      <p:sp>
        <p:nvSpPr>
          <p:cNvPr id="11" name="Text 6"/>
          <p:cNvSpPr/>
          <p:nvPr/>
        </p:nvSpPr>
        <p:spPr>
          <a:xfrm>
            <a:off x="2240291" y="1566267"/>
            <a:ext cx="155449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FF6B9D"/>
                </a:solidFill>
              </a:rPr>
              <a:t>HTTP REQUEST</a:t>
            </a:r>
            <a:endParaRPr lang="en-US" sz="727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524" y="1773436"/>
            <a:ext cx="200025" cy="2286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240291" y="2073473"/>
            <a:ext cx="155449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API Key + Endpoint + Data</a:t>
            </a:r>
            <a:endParaRPr lang="en-US" sz="621" dirty="0"/>
          </a:p>
        </p:txBody>
      </p:sp>
      <p:sp>
        <p:nvSpPr>
          <p:cNvPr id="14" name="Shape 8"/>
          <p:cNvSpPr/>
          <p:nvPr/>
        </p:nvSpPr>
        <p:spPr>
          <a:xfrm>
            <a:off x="4286278" y="1385888"/>
            <a:ext cx="571500" cy="571500"/>
          </a:xfrm>
          <a:prstGeom prst="rect">
            <a:avLst/>
          </a:prstGeom>
          <a:solidFill>
            <a:srgbClr val="FF6B9D">
              <a:alpha val="15000"/>
            </a:srgbClr>
          </a:solidFill>
          <a:ln/>
        </p:spPr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3440" y="1543050"/>
            <a:ext cx="257175" cy="25717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3794782" y="2043113"/>
            <a:ext cx="155449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6B9D"/>
                </a:solidFill>
              </a:rPr>
              <a:t>API SERVER</a:t>
            </a:r>
            <a:endParaRPr lang="en-US" sz="784" dirty="0"/>
          </a:p>
        </p:txBody>
      </p:sp>
      <p:sp>
        <p:nvSpPr>
          <p:cNvPr id="17" name="Text 10"/>
          <p:cNvSpPr/>
          <p:nvPr/>
        </p:nvSpPr>
        <p:spPr>
          <a:xfrm>
            <a:off x="3794782" y="2243138"/>
            <a:ext cx="155449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OpenAI (ChatGPT)</a:t>
            </a:r>
            <a:endParaRPr lang="en-US" sz="674" dirty="0"/>
          </a:p>
        </p:txBody>
      </p:sp>
      <p:sp>
        <p:nvSpPr>
          <p:cNvPr id="18" name="Text 11"/>
          <p:cNvSpPr/>
          <p:nvPr/>
        </p:nvSpPr>
        <p:spPr>
          <a:xfrm>
            <a:off x="5349273" y="1566267"/>
            <a:ext cx="155449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FFD93D"/>
                </a:solidFill>
              </a:rPr>
              <a:t>HTTP RESPONSE</a:t>
            </a:r>
            <a:endParaRPr lang="en-US" sz="727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6507" y="1773436"/>
            <a:ext cx="200025" cy="228600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5349273" y="2073473"/>
            <a:ext cx="155449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Status + Data (AI Answer)</a:t>
            </a:r>
            <a:endParaRPr lang="en-US" sz="621" dirty="0"/>
          </a:p>
        </p:txBody>
      </p:sp>
      <p:sp>
        <p:nvSpPr>
          <p:cNvPr id="21" name="Shape 13"/>
          <p:cNvSpPr/>
          <p:nvPr/>
        </p:nvSpPr>
        <p:spPr>
          <a:xfrm>
            <a:off x="7395260" y="1385888"/>
            <a:ext cx="571500" cy="571500"/>
          </a:xfrm>
          <a:prstGeom prst="rect">
            <a:avLst/>
          </a:prstGeom>
          <a:solidFill>
            <a:srgbClr val="00FF88">
              <a:alpha val="15000"/>
            </a:srgbClr>
          </a:solidFill>
          <a:ln/>
        </p:spPr>
      </p:sp>
      <p:pic>
        <p:nvPicPr>
          <p:cNvPr id="2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0276" y="1543050"/>
            <a:ext cx="321469" cy="257175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6903765" y="2043113"/>
            <a:ext cx="155449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0FF88"/>
                </a:solidFill>
              </a:rPr>
              <a:t>CLIENT</a:t>
            </a:r>
            <a:endParaRPr lang="en-US" sz="784" dirty="0"/>
          </a:p>
        </p:txBody>
      </p:sp>
      <p:sp>
        <p:nvSpPr>
          <p:cNvPr id="24" name="Text 15"/>
          <p:cNvSpPr/>
          <p:nvPr/>
        </p:nvSpPr>
        <p:spPr>
          <a:xfrm>
            <a:off x="6903765" y="2243138"/>
            <a:ext cx="155449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Process Response</a:t>
            </a:r>
            <a:endParaRPr lang="en-US" sz="674" dirty="0"/>
          </a:p>
        </p:txBody>
      </p:sp>
      <p:pic>
        <p:nvPicPr>
          <p:cNvPr id="25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2669" y="2661047"/>
            <a:ext cx="142875" cy="142875"/>
          </a:xfrm>
          <a:prstGeom prst="rect">
            <a:avLst/>
          </a:prstGeom>
        </p:spPr>
      </p:pic>
      <p:sp>
        <p:nvSpPr>
          <p:cNvPr id="26" name="Text 16"/>
          <p:cNvSpPr/>
          <p:nvPr/>
        </p:nvSpPr>
        <p:spPr>
          <a:xfrm>
            <a:off x="3872694" y="2634258"/>
            <a:ext cx="159863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FF6B9D"/>
                </a:solidFill>
              </a:rPr>
              <a:t>Four Key Components</a:t>
            </a:r>
            <a:endParaRPr lang="en-US" sz="987" dirty="0"/>
          </a:p>
        </p:txBody>
      </p:sp>
      <p:sp>
        <p:nvSpPr>
          <p:cNvPr id="27" name="Shape 17"/>
          <p:cNvSpPr/>
          <p:nvPr/>
        </p:nvSpPr>
        <p:spPr>
          <a:xfrm>
            <a:off x="457200" y="2953941"/>
            <a:ext cx="4057650" cy="798649"/>
          </a:xfrm>
          <a:prstGeom prst="rect">
            <a:avLst/>
          </a:prstGeom>
          <a:solidFill>
            <a:srgbClr val="FF6B9D">
              <a:alpha val="5000"/>
            </a:srgbClr>
          </a:solidFill>
          <a:ln/>
        </p:spPr>
      </p:sp>
      <p:sp>
        <p:nvSpPr>
          <p:cNvPr id="28" name="Shape 18"/>
          <p:cNvSpPr/>
          <p:nvPr/>
        </p:nvSpPr>
        <p:spPr>
          <a:xfrm>
            <a:off x="628650" y="3039666"/>
            <a:ext cx="342900" cy="342900"/>
          </a:xfrm>
          <a:prstGeom prst="rect">
            <a:avLst/>
          </a:prstGeom>
          <a:solidFill>
            <a:srgbClr val="00FF88">
              <a:alpha val="20000"/>
            </a:srgbClr>
          </a:solidFill>
          <a:ln/>
        </p:spPr>
      </p:sp>
      <p:pic>
        <p:nvPicPr>
          <p:cNvPr id="29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375" y="3125391"/>
            <a:ext cx="171450" cy="171450"/>
          </a:xfrm>
          <a:prstGeom prst="rect">
            <a:avLst/>
          </a:prstGeom>
        </p:spPr>
      </p:pic>
      <p:sp>
        <p:nvSpPr>
          <p:cNvPr id="30" name="Text 19"/>
          <p:cNvSpPr/>
          <p:nvPr/>
        </p:nvSpPr>
        <p:spPr>
          <a:xfrm>
            <a:off x="1085850" y="3039666"/>
            <a:ext cx="32575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FF88"/>
                </a:solidFill>
              </a:rPr>
              <a:t>1. API Key (Authentication)</a:t>
            </a:r>
            <a:endParaRPr lang="en-US" sz="885" dirty="0"/>
          </a:p>
        </p:txBody>
      </p:sp>
      <p:sp>
        <p:nvSpPr>
          <p:cNvPr id="31" name="Text 20"/>
          <p:cNvSpPr/>
          <p:nvPr/>
        </p:nvSpPr>
        <p:spPr>
          <a:xfrm>
            <a:off x="1085850" y="3289697"/>
            <a:ext cx="3257550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Like a password proving you're authorized. Tracks usage for billing </a:t>
            </a:r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and prevents abuse. </a:t>
            </a:r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FF6B9D"/>
                </a:solidFill>
              </a:rPr>
              <a:t>Keep it secret!</a:t>
            </a:r>
            <a:endParaRPr lang="en-US" sz="727" dirty="0"/>
          </a:p>
        </p:txBody>
      </p:sp>
      <p:sp>
        <p:nvSpPr>
          <p:cNvPr id="32" name="Shape 21"/>
          <p:cNvSpPr/>
          <p:nvPr/>
        </p:nvSpPr>
        <p:spPr>
          <a:xfrm>
            <a:off x="4629150" y="2953941"/>
            <a:ext cx="4057650" cy="798649"/>
          </a:xfrm>
          <a:prstGeom prst="rect">
            <a:avLst/>
          </a:prstGeom>
          <a:solidFill>
            <a:srgbClr val="FF6B9D">
              <a:alpha val="5000"/>
            </a:srgbClr>
          </a:solidFill>
          <a:ln/>
        </p:spPr>
      </p:sp>
      <p:sp>
        <p:nvSpPr>
          <p:cNvPr id="33" name="Shape 22"/>
          <p:cNvSpPr/>
          <p:nvPr/>
        </p:nvSpPr>
        <p:spPr>
          <a:xfrm>
            <a:off x="4800600" y="3039666"/>
            <a:ext cx="342900" cy="342900"/>
          </a:xfrm>
          <a:prstGeom prst="rect">
            <a:avLst/>
          </a:prstGeom>
          <a:solidFill>
            <a:srgbClr val="FF6B9D">
              <a:alpha val="20000"/>
            </a:srgbClr>
          </a:solidFill>
          <a:ln/>
        </p:spPr>
      </p:sp>
      <p:pic>
        <p:nvPicPr>
          <p:cNvPr id="34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4894" y="3125391"/>
            <a:ext cx="214313" cy="171450"/>
          </a:xfrm>
          <a:prstGeom prst="rect">
            <a:avLst/>
          </a:prstGeom>
        </p:spPr>
      </p:pic>
      <p:sp>
        <p:nvSpPr>
          <p:cNvPr id="35" name="Text 23"/>
          <p:cNvSpPr/>
          <p:nvPr/>
        </p:nvSpPr>
        <p:spPr>
          <a:xfrm>
            <a:off x="5257800" y="3039666"/>
            <a:ext cx="32575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FF6B9D"/>
                </a:solidFill>
              </a:rPr>
              <a:t>2. Endpoint (URL)</a:t>
            </a:r>
            <a:endParaRPr lang="en-US" sz="885" dirty="0"/>
          </a:p>
        </p:txBody>
      </p:sp>
      <p:sp>
        <p:nvSpPr>
          <p:cNvPr id="36" name="Text 24"/>
          <p:cNvSpPr/>
          <p:nvPr/>
        </p:nvSpPr>
        <p:spPr>
          <a:xfrm>
            <a:off x="5257800" y="3289697"/>
            <a:ext cx="3257550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The specific URL where you send requests. Different endpoints for different services (chat, images, audio).</a:t>
            </a:r>
            <a:endParaRPr lang="en-US" sz="727" dirty="0"/>
          </a:p>
        </p:txBody>
      </p:sp>
      <p:sp>
        <p:nvSpPr>
          <p:cNvPr id="37" name="Shape 25"/>
          <p:cNvSpPr/>
          <p:nvPr/>
        </p:nvSpPr>
        <p:spPr>
          <a:xfrm>
            <a:off x="457200" y="3866890"/>
            <a:ext cx="4057650" cy="798649"/>
          </a:xfrm>
          <a:prstGeom prst="rect">
            <a:avLst/>
          </a:prstGeom>
          <a:solidFill>
            <a:srgbClr val="FF6B9D">
              <a:alpha val="5000"/>
            </a:srgbClr>
          </a:solidFill>
          <a:ln/>
        </p:spPr>
      </p:sp>
      <p:sp>
        <p:nvSpPr>
          <p:cNvPr id="38" name="Shape 26"/>
          <p:cNvSpPr/>
          <p:nvPr/>
        </p:nvSpPr>
        <p:spPr>
          <a:xfrm>
            <a:off x="628650" y="3952615"/>
            <a:ext cx="342900" cy="342900"/>
          </a:xfrm>
          <a:prstGeom prst="rect">
            <a:avLst/>
          </a:prstGeom>
          <a:solidFill>
            <a:srgbClr val="FFD93D">
              <a:alpha val="20000"/>
            </a:srgbClr>
          </a:solidFill>
          <a:ln/>
        </p:spPr>
      </p:sp>
      <p:pic>
        <p:nvPicPr>
          <p:cNvPr id="39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4375" y="4038340"/>
            <a:ext cx="171450" cy="171450"/>
          </a:xfrm>
          <a:prstGeom prst="rect">
            <a:avLst/>
          </a:prstGeom>
        </p:spPr>
      </p:pic>
      <p:sp>
        <p:nvSpPr>
          <p:cNvPr id="40" name="Text 27"/>
          <p:cNvSpPr/>
          <p:nvPr/>
        </p:nvSpPr>
        <p:spPr>
          <a:xfrm>
            <a:off x="1085850" y="3952615"/>
            <a:ext cx="32575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FFD93D"/>
                </a:solidFill>
              </a:rPr>
              <a:t>3. Request (Your Data)</a:t>
            </a:r>
            <a:endParaRPr lang="en-US" sz="885" dirty="0"/>
          </a:p>
        </p:txBody>
      </p:sp>
      <p:sp>
        <p:nvSpPr>
          <p:cNvPr id="41" name="Text 28"/>
          <p:cNvSpPr/>
          <p:nvPr/>
        </p:nvSpPr>
        <p:spPr>
          <a:xfrm>
            <a:off x="1085850" y="4202646"/>
            <a:ext cx="3257550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What you're sending: model name, messages array, parameters. Usually a Python dictionary converted to JSON.</a:t>
            </a:r>
            <a:endParaRPr lang="en-US" sz="727" dirty="0"/>
          </a:p>
        </p:txBody>
      </p:sp>
      <p:sp>
        <p:nvSpPr>
          <p:cNvPr id="42" name="Shape 29"/>
          <p:cNvSpPr/>
          <p:nvPr/>
        </p:nvSpPr>
        <p:spPr>
          <a:xfrm>
            <a:off x="4629150" y="3866890"/>
            <a:ext cx="4057650" cy="798649"/>
          </a:xfrm>
          <a:prstGeom prst="rect">
            <a:avLst/>
          </a:prstGeom>
          <a:solidFill>
            <a:srgbClr val="FF6B9D">
              <a:alpha val="5000"/>
            </a:srgbClr>
          </a:solidFill>
          <a:ln/>
        </p:spPr>
      </p:sp>
      <p:sp>
        <p:nvSpPr>
          <p:cNvPr id="43" name="Shape 30"/>
          <p:cNvSpPr/>
          <p:nvPr/>
        </p:nvSpPr>
        <p:spPr>
          <a:xfrm>
            <a:off x="4800600" y="3952615"/>
            <a:ext cx="342900" cy="342900"/>
          </a:xfrm>
          <a:prstGeom prst="rect">
            <a:avLst/>
          </a:prstGeom>
          <a:solidFill>
            <a:srgbClr val="00FF88">
              <a:alpha val="20000"/>
            </a:srgbClr>
          </a:solidFill>
          <a:ln/>
        </p:spPr>
      </p:sp>
      <p:pic>
        <p:nvPicPr>
          <p:cNvPr id="44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86325" y="4038340"/>
            <a:ext cx="171450" cy="171450"/>
          </a:xfrm>
          <a:prstGeom prst="rect">
            <a:avLst/>
          </a:prstGeom>
        </p:spPr>
      </p:pic>
      <p:sp>
        <p:nvSpPr>
          <p:cNvPr id="45" name="Text 31"/>
          <p:cNvSpPr/>
          <p:nvPr/>
        </p:nvSpPr>
        <p:spPr>
          <a:xfrm>
            <a:off x="5257800" y="3952615"/>
            <a:ext cx="32575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FF88"/>
                </a:solidFill>
              </a:rPr>
              <a:t>4. Response (API's Data)</a:t>
            </a:r>
            <a:endParaRPr lang="en-US" sz="885" dirty="0"/>
          </a:p>
        </p:txBody>
      </p:sp>
      <p:sp>
        <p:nvSpPr>
          <p:cNvPr id="46" name="Text 32"/>
          <p:cNvSpPr/>
          <p:nvPr/>
        </p:nvSpPr>
        <p:spPr>
          <a:xfrm>
            <a:off x="5257800" y="4202646"/>
            <a:ext cx="3257550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What the API sends back: AI's generated text, metadata (token usage), status codes. Extract relevant data in your code.</a:t>
            </a:r>
            <a:endParaRPr lang="en-US" sz="727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28625"/>
            <a:ext cx="82296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00FF88"/>
                </a:solidFill>
              </a:rPr>
              <a:t>03 // ChatGPT API Overview</a:t>
            </a:r>
            <a:endParaRPr lang="en-US" sz="1808" dirty="0"/>
          </a:p>
        </p:txBody>
      </p:sp>
      <p:sp>
        <p:nvSpPr>
          <p:cNvPr id="4" name="Shape 1"/>
          <p:cNvSpPr/>
          <p:nvPr/>
        </p:nvSpPr>
        <p:spPr>
          <a:xfrm>
            <a:off x="457200" y="1014413"/>
            <a:ext cx="4846309" cy="592931"/>
          </a:xfrm>
          <a:prstGeom prst="rect">
            <a:avLst/>
          </a:prstGeom>
          <a:solidFill>
            <a:srgbClr val="00FF88">
              <a:alpha val="5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00075" y="1139428"/>
            <a:ext cx="342900" cy="342900"/>
          </a:xfrm>
          <a:prstGeom prst="rect">
            <a:avLst/>
          </a:prstGeom>
          <a:solidFill>
            <a:srgbClr val="00FF88">
              <a:alpha val="20000"/>
            </a:srgbClr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231" y="1225153"/>
            <a:ext cx="128588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57275" y="1128713"/>
            <a:ext cx="179004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0FF88"/>
                </a:solidFill>
              </a:rPr>
              <a:t>Provider: OpenAI</a:t>
            </a:r>
            <a:endParaRPr lang="en-US" sz="987" dirty="0"/>
          </a:p>
        </p:txBody>
      </p:sp>
      <p:sp>
        <p:nvSpPr>
          <p:cNvPr id="8" name="Text 4"/>
          <p:cNvSpPr/>
          <p:nvPr/>
        </p:nvSpPr>
        <p:spPr>
          <a:xfrm>
            <a:off x="1057275" y="1343025"/>
            <a:ext cx="179004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Industry-leading AI research company</a:t>
            </a:r>
            <a:endParaRPr lang="en-US" sz="727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85938"/>
            <a:ext cx="142875" cy="1428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57225" y="1759148"/>
            <a:ext cx="120788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FF6B9D"/>
                </a:solidFill>
              </a:rPr>
              <a:t>Available Models</a:t>
            </a:r>
            <a:endParaRPr lang="en-US" sz="987" dirty="0"/>
          </a:p>
        </p:txBody>
      </p:sp>
      <p:sp>
        <p:nvSpPr>
          <p:cNvPr id="11" name="Shape 6"/>
          <p:cNvSpPr/>
          <p:nvPr/>
        </p:nvSpPr>
        <p:spPr>
          <a:xfrm>
            <a:off x="457200" y="2050256"/>
            <a:ext cx="4846309" cy="321469"/>
          </a:xfrm>
          <a:prstGeom prst="rect">
            <a:avLst/>
          </a:prstGeom>
          <a:solidFill>
            <a:srgbClr val="00FF88">
              <a:alpha val="10000"/>
            </a:srgbClr>
          </a:solidFill>
          <a:ln/>
        </p:spPr>
      </p:sp>
      <p:sp>
        <p:nvSpPr>
          <p:cNvPr id="12" name="Text 7"/>
          <p:cNvSpPr/>
          <p:nvPr/>
        </p:nvSpPr>
        <p:spPr>
          <a:xfrm>
            <a:off x="457200" y="2050256"/>
            <a:ext cx="1480682" cy="321469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0FF88"/>
                </a:solidFill>
              </a:rPr>
              <a:t>Model</a:t>
            </a:r>
            <a:endParaRPr lang="en-US" sz="683" dirty="0"/>
          </a:p>
        </p:txBody>
      </p:sp>
      <p:sp>
        <p:nvSpPr>
          <p:cNvPr id="13" name="Text 8"/>
          <p:cNvSpPr/>
          <p:nvPr/>
        </p:nvSpPr>
        <p:spPr>
          <a:xfrm>
            <a:off x="1937882" y="2050256"/>
            <a:ext cx="1463911" cy="321469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0FF88"/>
                </a:solidFill>
              </a:rPr>
              <a:t>Quality</a:t>
            </a:r>
            <a:endParaRPr lang="en-US" sz="683" dirty="0"/>
          </a:p>
        </p:txBody>
      </p:sp>
      <p:sp>
        <p:nvSpPr>
          <p:cNvPr id="14" name="Text 9"/>
          <p:cNvSpPr/>
          <p:nvPr/>
        </p:nvSpPr>
        <p:spPr>
          <a:xfrm>
            <a:off x="3401792" y="2050256"/>
            <a:ext cx="1041481" cy="321469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0FF88"/>
                </a:solidFill>
              </a:rPr>
              <a:t>Speed</a:t>
            </a:r>
            <a:endParaRPr lang="en-US" sz="683" dirty="0"/>
          </a:p>
        </p:txBody>
      </p:sp>
      <p:sp>
        <p:nvSpPr>
          <p:cNvPr id="15" name="Text 10"/>
          <p:cNvSpPr/>
          <p:nvPr/>
        </p:nvSpPr>
        <p:spPr>
          <a:xfrm>
            <a:off x="4443273" y="2050256"/>
            <a:ext cx="860236" cy="321469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0FF88"/>
                </a:solidFill>
              </a:rPr>
              <a:t>Cost</a:t>
            </a:r>
            <a:endParaRPr lang="en-US" sz="683" dirty="0"/>
          </a:p>
        </p:txBody>
      </p:sp>
      <p:sp>
        <p:nvSpPr>
          <p:cNvPr id="16" name="Shape 11"/>
          <p:cNvSpPr/>
          <p:nvPr/>
        </p:nvSpPr>
        <p:spPr>
          <a:xfrm>
            <a:off x="457200" y="2371725"/>
            <a:ext cx="4846309" cy="321469"/>
          </a:xfrm>
          <a:prstGeom prst="rect">
            <a:avLst/>
          </a:prstGeom>
          <a:solidFill>
            <a:srgbClr val="FF6B9D">
              <a:alpha val="5000"/>
            </a:srgbClr>
          </a:solidFill>
          <a:ln/>
        </p:spPr>
      </p:sp>
      <p:sp>
        <p:nvSpPr>
          <p:cNvPr id="17" name="Text 12"/>
          <p:cNvSpPr/>
          <p:nvPr/>
        </p:nvSpPr>
        <p:spPr>
          <a:xfrm>
            <a:off x="457200" y="2371725"/>
            <a:ext cx="1480682" cy="321469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FFD93D"/>
                </a:solidFill>
              </a:rPr>
              <a:t>GPT-4o</a:t>
            </a:r>
            <a:endParaRPr lang="en-US" sz="683" dirty="0"/>
          </a:p>
        </p:txBody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3607" y="2482453"/>
            <a:ext cx="112514" cy="100013"/>
          </a:xfrm>
          <a:prstGeom prst="rect">
            <a:avLst/>
          </a:prstGeom>
        </p:spPr>
      </p:pic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2128" y="2482453"/>
            <a:ext cx="112514" cy="100013"/>
          </a:xfrm>
          <a:prstGeom prst="rect">
            <a:avLst/>
          </a:prstGeom>
        </p:spPr>
      </p:pic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0650" y="2482453"/>
            <a:ext cx="112514" cy="100013"/>
          </a:xfrm>
          <a:prstGeom prst="rect">
            <a:avLst/>
          </a:prstGeom>
        </p:spPr>
      </p:pic>
      <p:pic>
        <p:nvPicPr>
          <p:cNvPr id="21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9172" y="2482453"/>
            <a:ext cx="112514" cy="100013"/>
          </a:xfrm>
          <a:prstGeom prst="rect">
            <a:avLst/>
          </a:prstGeom>
        </p:spPr>
      </p:pic>
      <p:pic>
        <p:nvPicPr>
          <p:cNvPr id="22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7694" y="2482453"/>
            <a:ext cx="112514" cy="100013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3401792" y="2371725"/>
            <a:ext cx="1041481" cy="321469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Fast</a:t>
            </a:r>
            <a:endParaRPr lang="en-US" sz="727" dirty="0"/>
          </a:p>
        </p:txBody>
      </p:sp>
      <p:sp>
        <p:nvSpPr>
          <p:cNvPr id="24" name="Text 14"/>
          <p:cNvSpPr/>
          <p:nvPr/>
        </p:nvSpPr>
        <p:spPr>
          <a:xfrm>
            <a:off x="4443273" y="2371725"/>
            <a:ext cx="860236" cy="321469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Higher</a:t>
            </a:r>
            <a:endParaRPr lang="en-US" sz="727" dirty="0"/>
          </a:p>
        </p:txBody>
      </p:sp>
      <p:sp>
        <p:nvSpPr>
          <p:cNvPr id="25" name="Shape 15"/>
          <p:cNvSpPr/>
          <p:nvPr/>
        </p:nvSpPr>
        <p:spPr>
          <a:xfrm>
            <a:off x="457200" y="2693194"/>
            <a:ext cx="4846309" cy="321469"/>
          </a:xfrm>
          <a:prstGeom prst="rect">
            <a:avLst/>
          </a:prstGeom>
          <a:solidFill>
            <a:srgbClr val="FF6B9D">
              <a:alpha val="3000"/>
            </a:srgbClr>
          </a:solidFill>
          <a:ln/>
        </p:spPr>
      </p:sp>
      <p:sp>
        <p:nvSpPr>
          <p:cNvPr id="26" name="Text 16"/>
          <p:cNvSpPr/>
          <p:nvPr/>
        </p:nvSpPr>
        <p:spPr>
          <a:xfrm>
            <a:off x="457200" y="2693194"/>
            <a:ext cx="1480682" cy="321469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0FF88"/>
                </a:solidFill>
              </a:rPr>
              <a:t>GPT-3.5-turbo</a:t>
            </a:r>
            <a:endParaRPr lang="en-US" sz="683" dirty="0"/>
          </a:p>
        </p:txBody>
      </p:sp>
      <p:pic>
        <p:nvPicPr>
          <p:cNvPr id="27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23607" y="2803922"/>
            <a:ext cx="112514" cy="100013"/>
          </a:xfrm>
          <a:prstGeom prst="rect">
            <a:avLst/>
          </a:prstGeom>
        </p:spPr>
      </p:pic>
      <p:pic>
        <p:nvPicPr>
          <p:cNvPr id="28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2128" y="2803922"/>
            <a:ext cx="112514" cy="100013"/>
          </a:xfrm>
          <a:prstGeom prst="rect">
            <a:avLst/>
          </a:prstGeom>
        </p:spPr>
      </p:pic>
      <p:pic>
        <p:nvPicPr>
          <p:cNvPr id="29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00650" y="2803922"/>
            <a:ext cx="112514" cy="100013"/>
          </a:xfrm>
          <a:prstGeom prst="rect">
            <a:avLst/>
          </a:prstGeom>
        </p:spPr>
      </p:pic>
      <p:pic>
        <p:nvPicPr>
          <p:cNvPr id="30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39172" y="2803922"/>
            <a:ext cx="112514" cy="100013"/>
          </a:xfrm>
          <a:prstGeom prst="rect">
            <a:avLst/>
          </a:prstGeom>
        </p:spPr>
      </p:pic>
      <p:sp>
        <p:nvSpPr>
          <p:cNvPr id="31" name="Text 17"/>
          <p:cNvSpPr/>
          <p:nvPr/>
        </p:nvSpPr>
        <p:spPr>
          <a:xfrm>
            <a:off x="3401792" y="2693194"/>
            <a:ext cx="1041481" cy="321469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Very Fast</a:t>
            </a:r>
            <a:endParaRPr lang="en-US" sz="727" dirty="0"/>
          </a:p>
        </p:txBody>
      </p:sp>
      <p:sp>
        <p:nvSpPr>
          <p:cNvPr id="32" name="Text 18"/>
          <p:cNvSpPr/>
          <p:nvPr/>
        </p:nvSpPr>
        <p:spPr>
          <a:xfrm>
            <a:off x="4443273" y="2693194"/>
            <a:ext cx="860236" cy="321469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Lower</a:t>
            </a:r>
            <a:endParaRPr lang="en-US" sz="727" dirty="0"/>
          </a:p>
        </p:txBody>
      </p:sp>
      <p:pic>
        <p:nvPicPr>
          <p:cNvPr id="33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193256"/>
            <a:ext cx="178594" cy="142875"/>
          </a:xfrm>
          <a:prstGeom prst="rect">
            <a:avLst/>
          </a:prstGeom>
        </p:spPr>
      </p:pic>
      <p:sp>
        <p:nvSpPr>
          <p:cNvPr id="34" name="Text 19"/>
          <p:cNvSpPr/>
          <p:nvPr/>
        </p:nvSpPr>
        <p:spPr>
          <a:xfrm>
            <a:off x="692944" y="3166467"/>
            <a:ext cx="83626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FF6B9D"/>
                </a:solidFill>
              </a:rPr>
              <a:t>Capabilities</a:t>
            </a:r>
            <a:endParaRPr lang="en-US" sz="987" dirty="0"/>
          </a:p>
        </p:txBody>
      </p:sp>
      <p:pic>
        <p:nvPicPr>
          <p:cNvPr id="3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496866"/>
            <a:ext cx="107156" cy="107156"/>
          </a:xfrm>
          <a:prstGeom prst="rect">
            <a:avLst/>
          </a:prstGeom>
        </p:spPr>
      </p:pic>
      <p:sp>
        <p:nvSpPr>
          <p:cNvPr id="36" name="Text 20"/>
          <p:cNvSpPr/>
          <p:nvPr/>
        </p:nvSpPr>
        <p:spPr>
          <a:xfrm>
            <a:off x="649384" y="3475434"/>
            <a:ext cx="884374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FFD93D"/>
                </a:solidFill>
              </a:rPr>
              <a:t>Text Generation:</a:t>
            </a:r>
            <a:endParaRPr lang="en-US" sz="734" dirty="0"/>
          </a:p>
        </p:txBody>
      </p:sp>
      <p:sp>
        <p:nvSpPr>
          <p:cNvPr id="37" name="Text 21"/>
          <p:cNvSpPr/>
          <p:nvPr/>
        </p:nvSpPr>
        <p:spPr>
          <a:xfrm>
            <a:off x="1533758" y="3475434"/>
            <a:ext cx="1493462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0E0E0"/>
                </a:solidFill>
              </a:rPr>
              <a:t>Create human-like responses</a:t>
            </a:r>
            <a:endParaRPr lang="en-US" sz="780" dirty="0"/>
          </a:p>
        </p:txBody>
      </p:sp>
      <p:pic>
        <p:nvPicPr>
          <p:cNvPr id="38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750469"/>
            <a:ext cx="107156" cy="107156"/>
          </a:xfrm>
          <a:prstGeom prst="rect">
            <a:avLst/>
          </a:prstGeom>
        </p:spPr>
      </p:pic>
      <p:sp>
        <p:nvSpPr>
          <p:cNvPr id="39" name="Text 22"/>
          <p:cNvSpPr/>
          <p:nvPr/>
        </p:nvSpPr>
        <p:spPr>
          <a:xfrm>
            <a:off x="649384" y="3729038"/>
            <a:ext cx="742392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FFD93D"/>
                </a:solidFill>
              </a:rPr>
              <a:t>Conversation:</a:t>
            </a:r>
            <a:endParaRPr lang="en-US" sz="734" dirty="0"/>
          </a:p>
        </p:txBody>
      </p:sp>
      <p:sp>
        <p:nvSpPr>
          <p:cNvPr id="40" name="Text 23"/>
          <p:cNvSpPr/>
          <p:nvPr/>
        </p:nvSpPr>
        <p:spPr>
          <a:xfrm>
            <a:off x="1391776" y="3729038"/>
            <a:ext cx="1558398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0E0E0"/>
                </a:solidFill>
              </a:rPr>
              <a:t>Multi-turn contextual dialogue</a:t>
            </a:r>
            <a:endParaRPr lang="en-US" sz="780" dirty="0"/>
          </a:p>
        </p:txBody>
      </p:sp>
      <p:pic>
        <p:nvPicPr>
          <p:cNvPr id="41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4004072"/>
            <a:ext cx="107156" cy="107156"/>
          </a:xfrm>
          <a:prstGeom prst="rect">
            <a:avLst/>
          </a:prstGeom>
        </p:spPr>
      </p:pic>
      <p:sp>
        <p:nvSpPr>
          <p:cNvPr id="42" name="Text 24"/>
          <p:cNvSpPr/>
          <p:nvPr/>
        </p:nvSpPr>
        <p:spPr>
          <a:xfrm>
            <a:off x="649384" y="3982641"/>
            <a:ext cx="472464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FFD93D"/>
                </a:solidFill>
              </a:rPr>
              <a:t>Analysis:</a:t>
            </a:r>
            <a:endParaRPr lang="en-US" sz="734" dirty="0"/>
          </a:p>
        </p:txBody>
      </p:sp>
      <p:sp>
        <p:nvSpPr>
          <p:cNvPr id="43" name="Text 25"/>
          <p:cNvSpPr/>
          <p:nvPr/>
        </p:nvSpPr>
        <p:spPr>
          <a:xfrm>
            <a:off x="1121848" y="3982641"/>
            <a:ext cx="2330983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0E0E0"/>
                </a:solidFill>
              </a:rPr>
              <a:t>Understand and analyze complex information</a:t>
            </a:r>
            <a:endParaRPr lang="en-US" sz="780" dirty="0"/>
          </a:p>
        </p:txBody>
      </p:sp>
      <p:pic>
        <p:nvPicPr>
          <p:cNvPr id="44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7200" y="4257675"/>
            <a:ext cx="107156" cy="107156"/>
          </a:xfrm>
          <a:prstGeom prst="rect">
            <a:avLst/>
          </a:prstGeom>
        </p:spPr>
      </p:pic>
      <p:sp>
        <p:nvSpPr>
          <p:cNvPr id="45" name="Text 26"/>
          <p:cNvSpPr/>
          <p:nvPr/>
        </p:nvSpPr>
        <p:spPr>
          <a:xfrm>
            <a:off x="649384" y="4236244"/>
            <a:ext cx="806155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FFD93D"/>
                </a:solidFill>
              </a:rPr>
              <a:t>Customization:</a:t>
            </a:r>
            <a:endParaRPr lang="en-US" sz="734" dirty="0"/>
          </a:p>
        </p:txBody>
      </p:sp>
      <p:sp>
        <p:nvSpPr>
          <p:cNvPr id="46" name="Text 27"/>
          <p:cNvSpPr/>
          <p:nvPr/>
        </p:nvSpPr>
        <p:spPr>
          <a:xfrm>
            <a:off x="1455539" y="4236244"/>
            <a:ext cx="1926887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0E0E0"/>
                </a:solidFill>
              </a:rPr>
              <a:t>System prompts for domain expertise</a:t>
            </a:r>
            <a:endParaRPr lang="en-US" sz="780" dirty="0"/>
          </a:p>
        </p:txBody>
      </p:sp>
      <p:pic>
        <p:nvPicPr>
          <p:cNvPr id="47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32109" y="1050131"/>
            <a:ext cx="107156" cy="142875"/>
          </a:xfrm>
          <a:prstGeom prst="rect">
            <a:avLst/>
          </a:prstGeom>
        </p:spPr>
      </p:pic>
      <p:sp>
        <p:nvSpPr>
          <p:cNvPr id="48" name="Text 28"/>
          <p:cNvSpPr/>
          <p:nvPr/>
        </p:nvSpPr>
        <p:spPr>
          <a:xfrm>
            <a:off x="5696415" y="1023342"/>
            <a:ext cx="100470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FFD93D"/>
                </a:solidFill>
              </a:rPr>
              <a:t>Requirements</a:t>
            </a:r>
            <a:endParaRPr lang="en-US" sz="987" dirty="0"/>
          </a:p>
        </p:txBody>
      </p:sp>
      <p:sp>
        <p:nvSpPr>
          <p:cNvPr id="49" name="Shape 29"/>
          <p:cNvSpPr/>
          <p:nvPr/>
        </p:nvSpPr>
        <p:spPr>
          <a:xfrm>
            <a:off x="5532109" y="1314450"/>
            <a:ext cx="3154691" cy="471488"/>
          </a:xfrm>
          <a:prstGeom prst="rect">
            <a:avLst/>
          </a:prstGeom>
          <a:solidFill>
            <a:srgbClr val="FF6B9D">
              <a:alpha val="5000"/>
            </a:srgbClr>
          </a:solidFill>
          <a:ln/>
        </p:spPr>
      </p:sp>
      <p:pic>
        <p:nvPicPr>
          <p:cNvPr id="5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646409" y="1478756"/>
            <a:ext cx="142875" cy="142875"/>
          </a:xfrm>
          <a:prstGeom prst="rect">
            <a:avLst/>
          </a:prstGeom>
        </p:spPr>
      </p:pic>
      <p:sp>
        <p:nvSpPr>
          <p:cNvPr id="51" name="Text 30"/>
          <p:cNvSpPr/>
          <p:nvPr/>
        </p:nvSpPr>
        <p:spPr>
          <a:xfrm>
            <a:off x="5875009" y="1400175"/>
            <a:ext cx="1168394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FF6B9D"/>
                </a:solidFill>
              </a:rPr>
              <a:t>API Key</a:t>
            </a:r>
            <a:endParaRPr lang="en-US" sz="734" dirty="0"/>
          </a:p>
        </p:txBody>
      </p:sp>
      <p:sp>
        <p:nvSpPr>
          <p:cNvPr id="52" name="Text 31"/>
          <p:cNvSpPr/>
          <p:nvPr/>
        </p:nvSpPr>
        <p:spPr>
          <a:xfrm>
            <a:off x="5875009" y="1560909"/>
            <a:ext cx="1168394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From platform.openai.com</a:t>
            </a:r>
            <a:endParaRPr lang="en-US" sz="674" dirty="0"/>
          </a:p>
        </p:txBody>
      </p:sp>
      <p:sp>
        <p:nvSpPr>
          <p:cNvPr id="53" name="Shape 32"/>
          <p:cNvSpPr/>
          <p:nvPr/>
        </p:nvSpPr>
        <p:spPr>
          <a:xfrm>
            <a:off x="5532109" y="1871663"/>
            <a:ext cx="3154691" cy="471488"/>
          </a:xfrm>
          <a:prstGeom prst="rect">
            <a:avLst/>
          </a:prstGeom>
          <a:solidFill>
            <a:srgbClr val="FF6B9D">
              <a:alpha val="5000"/>
            </a:srgbClr>
          </a:solidFill>
          <a:ln/>
        </p:spPr>
      </p:sp>
      <p:pic>
        <p:nvPicPr>
          <p:cNvPr id="54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646409" y="2035969"/>
            <a:ext cx="89297" cy="142875"/>
          </a:xfrm>
          <a:prstGeom prst="rect">
            <a:avLst/>
          </a:prstGeom>
        </p:spPr>
      </p:pic>
      <p:sp>
        <p:nvSpPr>
          <p:cNvPr id="55" name="Text 33"/>
          <p:cNvSpPr/>
          <p:nvPr/>
        </p:nvSpPr>
        <p:spPr>
          <a:xfrm>
            <a:off x="5821431" y="1957388"/>
            <a:ext cx="979698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FFD93D"/>
                </a:solidFill>
              </a:rPr>
              <a:t>Credits</a:t>
            </a:r>
            <a:endParaRPr lang="en-US" sz="734" dirty="0"/>
          </a:p>
        </p:txBody>
      </p:sp>
      <p:sp>
        <p:nvSpPr>
          <p:cNvPr id="56" name="Text 34"/>
          <p:cNvSpPr/>
          <p:nvPr/>
        </p:nvSpPr>
        <p:spPr>
          <a:xfrm>
            <a:off x="5821431" y="2118122"/>
            <a:ext cx="97969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$5 minimum purchase</a:t>
            </a:r>
            <a:endParaRPr lang="en-US" sz="674" dirty="0"/>
          </a:p>
        </p:txBody>
      </p:sp>
      <p:sp>
        <p:nvSpPr>
          <p:cNvPr id="57" name="Shape 35"/>
          <p:cNvSpPr/>
          <p:nvPr/>
        </p:nvSpPr>
        <p:spPr>
          <a:xfrm>
            <a:off x="5532109" y="2428875"/>
            <a:ext cx="3154691" cy="471488"/>
          </a:xfrm>
          <a:prstGeom prst="rect">
            <a:avLst/>
          </a:prstGeom>
          <a:solidFill>
            <a:srgbClr val="FF6B9D">
              <a:alpha val="5000"/>
            </a:srgbClr>
          </a:solidFill>
          <a:ln/>
        </p:spPr>
      </p:sp>
      <p:pic>
        <p:nvPicPr>
          <p:cNvPr id="58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46409" y="2593181"/>
            <a:ext cx="178594" cy="142875"/>
          </a:xfrm>
          <a:prstGeom prst="rect">
            <a:avLst/>
          </a:prstGeom>
        </p:spPr>
      </p:pic>
      <p:sp>
        <p:nvSpPr>
          <p:cNvPr id="59" name="Text 36"/>
          <p:cNvSpPr/>
          <p:nvPr/>
        </p:nvSpPr>
        <p:spPr>
          <a:xfrm>
            <a:off x="5910728" y="2514600"/>
            <a:ext cx="881890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0FF88"/>
                </a:solidFill>
              </a:rPr>
              <a:t>Internet</a:t>
            </a:r>
            <a:endParaRPr lang="en-US" sz="734" dirty="0"/>
          </a:p>
        </p:txBody>
      </p:sp>
      <p:sp>
        <p:nvSpPr>
          <p:cNvPr id="60" name="Text 37"/>
          <p:cNvSpPr/>
          <p:nvPr/>
        </p:nvSpPr>
        <p:spPr>
          <a:xfrm>
            <a:off x="5910728" y="2675334"/>
            <a:ext cx="881890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API calls over HTTPS</a:t>
            </a:r>
            <a:endParaRPr lang="en-US" sz="674" dirty="0"/>
          </a:p>
        </p:txBody>
      </p:sp>
      <p:sp>
        <p:nvSpPr>
          <p:cNvPr id="61" name="Shape 38"/>
          <p:cNvSpPr/>
          <p:nvPr/>
        </p:nvSpPr>
        <p:spPr>
          <a:xfrm>
            <a:off x="5532109" y="2986088"/>
            <a:ext cx="3154691" cy="471488"/>
          </a:xfrm>
          <a:prstGeom prst="rect">
            <a:avLst/>
          </a:prstGeom>
          <a:solidFill>
            <a:srgbClr val="FF6B9D">
              <a:alpha val="5000"/>
            </a:srgbClr>
          </a:solidFill>
          <a:ln/>
        </p:spPr>
      </p:sp>
      <p:pic>
        <p:nvPicPr>
          <p:cNvPr id="62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646409" y="3150394"/>
            <a:ext cx="125016" cy="142875"/>
          </a:xfrm>
          <a:prstGeom prst="rect">
            <a:avLst/>
          </a:prstGeom>
        </p:spPr>
      </p:pic>
      <p:sp>
        <p:nvSpPr>
          <p:cNvPr id="63" name="Text 39"/>
          <p:cNvSpPr/>
          <p:nvPr/>
        </p:nvSpPr>
        <p:spPr>
          <a:xfrm>
            <a:off x="5857149" y="3071813"/>
            <a:ext cx="791673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FF6B9D"/>
                </a:solidFill>
              </a:rPr>
              <a:t>Python Library</a:t>
            </a:r>
            <a:endParaRPr lang="en-US" sz="734" dirty="0"/>
          </a:p>
        </p:txBody>
      </p:sp>
      <p:sp>
        <p:nvSpPr>
          <p:cNvPr id="64" name="Text 40"/>
          <p:cNvSpPr/>
          <p:nvPr/>
        </p:nvSpPr>
        <p:spPr>
          <a:xfrm>
            <a:off x="5857149" y="3232547"/>
            <a:ext cx="791673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pip install openai</a:t>
            </a:r>
            <a:endParaRPr lang="en-US" sz="674" dirty="0"/>
          </a:p>
        </p:txBody>
      </p:sp>
      <p:sp>
        <p:nvSpPr>
          <p:cNvPr id="65" name="Shape 41"/>
          <p:cNvSpPr/>
          <p:nvPr/>
        </p:nvSpPr>
        <p:spPr>
          <a:xfrm>
            <a:off x="5532109" y="3600450"/>
            <a:ext cx="3154691" cy="1383711"/>
          </a:xfrm>
          <a:prstGeom prst="rect">
            <a:avLst/>
          </a:prstGeom>
          <a:solidFill>
            <a:srgbClr val="FFD93D">
              <a:alpha val="8000"/>
            </a:srgbClr>
          </a:solidFill>
          <a:ln/>
        </p:spPr>
      </p:sp>
      <p:pic>
        <p:nvPicPr>
          <p:cNvPr id="66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471233" y="3746897"/>
            <a:ext cx="128588" cy="128588"/>
          </a:xfrm>
          <a:prstGeom prst="rect">
            <a:avLst/>
          </a:prstGeom>
        </p:spPr>
      </p:pic>
      <p:sp>
        <p:nvSpPr>
          <p:cNvPr id="67" name="Text 42"/>
          <p:cNvSpPr/>
          <p:nvPr/>
        </p:nvSpPr>
        <p:spPr>
          <a:xfrm>
            <a:off x="6656970" y="3723680"/>
            <a:ext cx="109070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FFD93D"/>
                </a:solidFill>
              </a:rPr>
              <a:t>Pricing Structure</a:t>
            </a:r>
            <a:endParaRPr lang="en-US" sz="885" dirty="0"/>
          </a:p>
        </p:txBody>
      </p:sp>
      <p:sp>
        <p:nvSpPr>
          <p:cNvPr id="68" name="Shape 43"/>
          <p:cNvSpPr/>
          <p:nvPr/>
        </p:nvSpPr>
        <p:spPr>
          <a:xfrm>
            <a:off x="5674984" y="3993356"/>
            <a:ext cx="2868941" cy="651477"/>
          </a:xfrm>
          <a:prstGeom prst="rect">
            <a:avLst/>
          </a:prstGeom>
          <a:solidFill>
            <a:srgbClr val="000000">
              <a:alpha val="20000"/>
            </a:srgbClr>
          </a:solidFill>
          <a:ln/>
        </p:spPr>
      </p:sp>
      <p:sp>
        <p:nvSpPr>
          <p:cNvPr id="69" name="Text 44"/>
          <p:cNvSpPr/>
          <p:nvPr/>
        </p:nvSpPr>
        <p:spPr>
          <a:xfrm>
            <a:off x="5760709" y="4079081"/>
            <a:ext cx="2697491" cy="4800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FFD93D"/>
                </a:solidFill>
              </a:rPr>
              <a:t>Pay-per-use model</a:t>
            </a:r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 Charged by tokens (words)</a:t>
            </a:r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 Input + Output tokens counted</a:t>
            </a:r>
            <a:endParaRPr lang="en-US" sz="683" dirty="0"/>
          </a:p>
        </p:txBody>
      </p:sp>
      <p:pic>
        <p:nvPicPr>
          <p:cNvPr id="70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233703" y="4753775"/>
            <a:ext cx="92869" cy="92869"/>
          </a:xfrm>
          <a:prstGeom prst="rect">
            <a:avLst/>
          </a:prstGeom>
        </p:spPr>
      </p:pic>
      <p:sp>
        <p:nvSpPr>
          <p:cNvPr id="71" name="Text 45"/>
          <p:cNvSpPr/>
          <p:nvPr/>
        </p:nvSpPr>
        <p:spPr>
          <a:xfrm>
            <a:off x="6369434" y="4735916"/>
            <a:ext cx="1615743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Monitor usage in OpenAI dashboard</a:t>
            </a:r>
            <a:endParaRPr lang="en-US" sz="67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00FF88"/>
                </a:solidFill>
              </a:rPr>
              <a:t>06 // Week 10 Learning Objectives</a:t>
            </a:r>
            <a:endParaRPr lang="en-US" sz="1808" dirty="0"/>
          </a:p>
        </p:txBody>
      </p:sp>
      <p:sp>
        <p:nvSpPr>
          <p:cNvPr id="4" name="Shape 1"/>
          <p:cNvSpPr/>
          <p:nvPr/>
        </p:nvSpPr>
        <p:spPr>
          <a:xfrm>
            <a:off x="1000125" y="985838"/>
            <a:ext cx="7143750" cy="592931"/>
          </a:xfrm>
          <a:prstGeom prst="rect">
            <a:avLst/>
          </a:prstGeom>
          <a:solidFill>
            <a:srgbClr val="00FF88">
              <a:alpha val="3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143000" y="1089422"/>
            <a:ext cx="457200" cy="457200"/>
          </a:xfrm>
          <a:prstGeom prst="rect">
            <a:avLst/>
          </a:prstGeom>
          <a:solidFill>
            <a:srgbClr val="00FF88">
              <a:alpha val="15000"/>
            </a:srgbClr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203722"/>
            <a:ext cx="228600" cy="2286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71650" y="1057275"/>
            <a:ext cx="622935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090" b="1" dirty="0">
                <a:solidFill>
                  <a:srgbClr val="00FF88"/>
                </a:solidFill>
              </a:rPr>
              <a:t>Understand API Fundamentals</a:t>
            </a:r>
            <a:endParaRPr lang="en-US" sz="1090" dirty="0"/>
          </a:p>
        </p:txBody>
      </p:sp>
      <p:sp>
        <p:nvSpPr>
          <p:cNvPr id="8" name="Text 4"/>
          <p:cNvSpPr/>
          <p:nvPr/>
        </p:nvSpPr>
        <p:spPr>
          <a:xfrm>
            <a:off x="1771650" y="1350169"/>
            <a:ext cx="62293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0E0E0"/>
                </a:solidFill>
              </a:rPr>
              <a:t>Learn what APIs are, why they matter, and how they work (client-server model, HTTP requests/responses)</a:t>
            </a:r>
            <a:endParaRPr lang="en-US" sz="780" dirty="0"/>
          </a:p>
        </p:txBody>
      </p:sp>
      <p:sp>
        <p:nvSpPr>
          <p:cNvPr id="9" name="Shape 5"/>
          <p:cNvSpPr/>
          <p:nvPr/>
        </p:nvSpPr>
        <p:spPr>
          <a:xfrm>
            <a:off x="1000125" y="1664494"/>
            <a:ext cx="7143750" cy="592931"/>
          </a:xfrm>
          <a:prstGeom prst="rect">
            <a:avLst/>
          </a:prstGeom>
          <a:solidFill>
            <a:srgbClr val="00FF88">
              <a:alpha val="3000"/>
            </a:srgbClr>
          </a:solidFill>
          <a:ln/>
        </p:spPr>
      </p:sp>
      <p:sp>
        <p:nvSpPr>
          <p:cNvPr id="10" name="Shape 6"/>
          <p:cNvSpPr/>
          <p:nvPr/>
        </p:nvSpPr>
        <p:spPr>
          <a:xfrm>
            <a:off x="1143000" y="1768078"/>
            <a:ext cx="457200" cy="457200"/>
          </a:xfrm>
          <a:prstGeom prst="rect">
            <a:avLst/>
          </a:prstGeom>
          <a:solidFill>
            <a:srgbClr val="FF6B9D">
              <a:alpha val="15000"/>
            </a:srgbClr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1882378"/>
            <a:ext cx="228600" cy="22860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771650" y="1735931"/>
            <a:ext cx="622935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090" b="1" dirty="0">
                <a:solidFill>
                  <a:srgbClr val="FF6B9D"/>
                </a:solidFill>
              </a:rPr>
              <a:t>Integrate ChatGPT API with Python</a:t>
            </a:r>
            <a:endParaRPr lang="en-US" sz="1090" dirty="0"/>
          </a:p>
        </p:txBody>
      </p:sp>
      <p:sp>
        <p:nvSpPr>
          <p:cNvPr id="13" name="Text 8"/>
          <p:cNvSpPr/>
          <p:nvPr/>
        </p:nvSpPr>
        <p:spPr>
          <a:xfrm>
            <a:off x="1771650" y="2028825"/>
            <a:ext cx="62293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0E0E0"/>
                </a:solidFill>
              </a:rPr>
              <a:t>Install OpenAI library, configure API keys securely, and make your first API call</a:t>
            </a:r>
            <a:endParaRPr lang="en-US" sz="780" dirty="0"/>
          </a:p>
        </p:txBody>
      </p:sp>
      <p:sp>
        <p:nvSpPr>
          <p:cNvPr id="14" name="Shape 9"/>
          <p:cNvSpPr/>
          <p:nvPr/>
        </p:nvSpPr>
        <p:spPr>
          <a:xfrm>
            <a:off x="1000125" y="2343150"/>
            <a:ext cx="7143750" cy="592931"/>
          </a:xfrm>
          <a:prstGeom prst="rect">
            <a:avLst/>
          </a:prstGeom>
          <a:solidFill>
            <a:srgbClr val="00FF88">
              <a:alpha val="3000"/>
            </a:srgbClr>
          </a:solidFill>
          <a:ln/>
        </p:spPr>
      </p:sp>
      <p:sp>
        <p:nvSpPr>
          <p:cNvPr id="15" name="Shape 10"/>
          <p:cNvSpPr/>
          <p:nvPr/>
        </p:nvSpPr>
        <p:spPr>
          <a:xfrm>
            <a:off x="1143000" y="2446734"/>
            <a:ext cx="457200" cy="457200"/>
          </a:xfrm>
          <a:prstGeom prst="rect">
            <a:avLst/>
          </a:prstGeom>
          <a:solidFill>
            <a:srgbClr val="FFD93D">
              <a:alpha val="15000"/>
            </a:srgbClr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2561034"/>
            <a:ext cx="228600" cy="22860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771650" y="2414588"/>
            <a:ext cx="622935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090" b="1" dirty="0">
                <a:solidFill>
                  <a:srgbClr val="FFD93D"/>
                </a:solidFill>
              </a:rPr>
              <a:t>Build Text-Based AI Chat</a:t>
            </a:r>
            <a:endParaRPr lang="en-US" sz="1090" dirty="0"/>
          </a:p>
        </p:txBody>
      </p:sp>
      <p:sp>
        <p:nvSpPr>
          <p:cNvPr id="18" name="Text 12"/>
          <p:cNvSpPr/>
          <p:nvPr/>
        </p:nvSpPr>
        <p:spPr>
          <a:xfrm>
            <a:off x="1771650" y="2707481"/>
            <a:ext cx="62293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0E0E0"/>
                </a:solidFill>
              </a:rPr>
              <a:t>Create interactive console chat with conversation history and understand message structure</a:t>
            </a:r>
            <a:endParaRPr lang="en-US" sz="780" dirty="0"/>
          </a:p>
        </p:txBody>
      </p:sp>
      <p:sp>
        <p:nvSpPr>
          <p:cNvPr id="19" name="Shape 13"/>
          <p:cNvSpPr/>
          <p:nvPr/>
        </p:nvSpPr>
        <p:spPr>
          <a:xfrm>
            <a:off x="1000125" y="3021806"/>
            <a:ext cx="7143750" cy="592931"/>
          </a:xfrm>
          <a:prstGeom prst="rect">
            <a:avLst/>
          </a:prstGeom>
          <a:solidFill>
            <a:srgbClr val="00FF88">
              <a:alpha val="3000"/>
            </a:srgbClr>
          </a:solidFill>
          <a:ln/>
        </p:spPr>
      </p:sp>
      <p:sp>
        <p:nvSpPr>
          <p:cNvPr id="20" name="Shape 14"/>
          <p:cNvSpPr/>
          <p:nvPr/>
        </p:nvSpPr>
        <p:spPr>
          <a:xfrm>
            <a:off x="1143000" y="3125391"/>
            <a:ext cx="457200" cy="457200"/>
          </a:xfrm>
          <a:prstGeom prst="rect">
            <a:avLst/>
          </a:prstGeom>
          <a:solidFill>
            <a:srgbClr val="00FF88">
              <a:alpha val="15000"/>
            </a:srgbClr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3239691"/>
            <a:ext cx="228600" cy="22860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1771650" y="3093244"/>
            <a:ext cx="622935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090" b="1" dirty="0">
                <a:solidFill>
                  <a:srgbClr val="00FF88"/>
                </a:solidFill>
              </a:rPr>
              <a:t>Create Streamlit AI Chat Interface</a:t>
            </a:r>
            <a:endParaRPr lang="en-US" sz="1090" dirty="0"/>
          </a:p>
        </p:txBody>
      </p:sp>
      <p:sp>
        <p:nvSpPr>
          <p:cNvPr id="23" name="Text 16"/>
          <p:cNvSpPr/>
          <p:nvPr/>
        </p:nvSpPr>
        <p:spPr>
          <a:xfrm>
            <a:off x="1771650" y="3386138"/>
            <a:ext cx="62293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0E0E0"/>
                </a:solidFill>
              </a:rPr>
              <a:t>Build beautiful web-based chat with streaming responses, session state, and clear chat functionality</a:t>
            </a:r>
            <a:endParaRPr lang="en-US" sz="780" dirty="0"/>
          </a:p>
        </p:txBody>
      </p:sp>
      <p:sp>
        <p:nvSpPr>
          <p:cNvPr id="24" name="Shape 17"/>
          <p:cNvSpPr/>
          <p:nvPr/>
        </p:nvSpPr>
        <p:spPr>
          <a:xfrm>
            <a:off x="1000125" y="3700463"/>
            <a:ext cx="7143750" cy="592931"/>
          </a:xfrm>
          <a:prstGeom prst="rect">
            <a:avLst/>
          </a:prstGeom>
          <a:solidFill>
            <a:srgbClr val="00FF88">
              <a:alpha val="3000"/>
            </a:srgbClr>
          </a:solidFill>
          <a:ln/>
        </p:spPr>
      </p:sp>
      <p:sp>
        <p:nvSpPr>
          <p:cNvPr id="25" name="Shape 18"/>
          <p:cNvSpPr/>
          <p:nvPr/>
        </p:nvSpPr>
        <p:spPr>
          <a:xfrm>
            <a:off x="1143000" y="3804047"/>
            <a:ext cx="457200" cy="457200"/>
          </a:xfrm>
          <a:prstGeom prst="rect">
            <a:avLst/>
          </a:prstGeom>
          <a:solidFill>
            <a:srgbClr val="FF6B9D">
              <a:alpha val="15000"/>
            </a:srgbClr>
          </a:solidFill>
          <a:ln/>
        </p:spPr>
      </p:sp>
      <p:pic>
        <p:nvPicPr>
          <p:cNvPr id="2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3918347"/>
            <a:ext cx="228600" cy="228600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1771650" y="3771900"/>
            <a:ext cx="622935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090" b="1" dirty="0">
                <a:solidFill>
                  <a:srgbClr val="FF6B9D"/>
                </a:solidFill>
              </a:rPr>
              <a:t>Connect AI to Your Project</a:t>
            </a:r>
            <a:endParaRPr lang="en-US" sz="1090" dirty="0"/>
          </a:p>
        </p:txBody>
      </p:sp>
      <p:sp>
        <p:nvSpPr>
          <p:cNvPr id="28" name="Text 20"/>
          <p:cNvSpPr/>
          <p:nvPr/>
        </p:nvSpPr>
        <p:spPr>
          <a:xfrm>
            <a:off x="1771650" y="4064794"/>
            <a:ext cx="62293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0E0E0"/>
                </a:solidFill>
              </a:rPr>
              <a:t>Integrate AI with Week 8 database and create domain-specific assistants for Cybersecurity, Data Science, and IT Operations</a:t>
            </a:r>
            <a:endParaRPr lang="en-US" sz="78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28625"/>
            <a:ext cx="82296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00FF88"/>
                </a:solidFill>
              </a:rPr>
              <a:t>07 // Setup: Get Your OpenAI API Key</a:t>
            </a:r>
            <a:endParaRPr lang="en-US" sz="1808" dirty="0"/>
          </a:p>
        </p:txBody>
      </p:sp>
      <p:sp>
        <p:nvSpPr>
          <p:cNvPr id="4" name="Shape 1"/>
          <p:cNvSpPr/>
          <p:nvPr/>
        </p:nvSpPr>
        <p:spPr>
          <a:xfrm>
            <a:off x="457200" y="1042988"/>
            <a:ext cx="4846309" cy="635794"/>
          </a:xfrm>
          <a:prstGeom prst="rect">
            <a:avLst/>
          </a:prstGeom>
          <a:solidFill>
            <a:srgbClr val="00FF88">
              <a:alpha val="5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00075" y="1157288"/>
            <a:ext cx="285750" cy="285750"/>
          </a:xfrm>
          <a:prstGeom prst="rect">
            <a:avLst/>
          </a:prstGeom>
          <a:solidFill>
            <a:srgbClr val="00FF88">
              <a:alpha val="2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00075" y="1157288"/>
            <a:ext cx="28575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0FF88"/>
                </a:solidFill>
              </a:rPr>
              <a:t>1</a:t>
            </a:r>
            <a:endParaRPr lang="en-US" sz="987" dirty="0"/>
          </a:p>
        </p:txBody>
      </p:sp>
      <p:sp>
        <p:nvSpPr>
          <p:cNvPr id="7" name="Text 4"/>
          <p:cNvSpPr/>
          <p:nvPr/>
        </p:nvSpPr>
        <p:spPr>
          <a:xfrm>
            <a:off x="1000125" y="1157288"/>
            <a:ext cx="242072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FF88"/>
                </a:solidFill>
              </a:rPr>
              <a:t>Go to OpenAI Platform</a:t>
            </a:r>
            <a:endParaRPr lang="en-US" sz="885" dirty="0"/>
          </a:p>
        </p:txBody>
      </p:sp>
      <p:sp>
        <p:nvSpPr>
          <p:cNvPr id="8" name="Text 5"/>
          <p:cNvSpPr/>
          <p:nvPr/>
        </p:nvSpPr>
        <p:spPr>
          <a:xfrm>
            <a:off x="1000125" y="1393031"/>
            <a:ext cx="242072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0E0E0"/>
                </a:solidFill>
              </a:rPr>
              <a:t>Visit </a:t>
            </a:r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FFD93D"/>
                </a:solidFill>
              </a:rPr>
              <a:t>platform.openai.com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0E0E0"/>
                </a:solidFill>
              </a:rPr>
              <a:t> in your web browser</a:t>
            </a:r>
            <a:endParaRPr lang="en-US" sz="780" dirty="0"/>
          </a:p>
        </p:txBody>
      </p:sp>
      <p:sp>
        <p:nvSpPr>
          <p:cNvPr id="9" name="Shape 6"/>
          <p:cNvSpPr/>
          <p:nvPr/>
        </p:nvSpPr>
        <p:spPr>
          <a:xfrm>
            <a:off x="457200" y="1764506"/>
            <a:ext cx="4846309" cy="635794"/>
          </a:xfrm>
          <a:prstGeom prst="rect">
            <a:avLst/>
          </a:prstGeom>
          <a:solidFill>
            <a:srgbClr val="00FF88">
              <a:alpha val="5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600075" y="1878806"/>
            <a:ext cx="285750" cy="285750"/>
          </a:xfrm>
          <a:prstGeom prst="rect">
            <a:avLst/>
          </a:prstGeom>
          <a:solidFill>
            <a:srgbClr val="00FF88">
              <a:alpha val="20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00075" y="1878806"/>
            <a:ext cx="28575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0FF88"/>
                </a:solidFill>
              </a:rPr>
              <a:t>2</a:t>
            </a:r>
            <a:endParaRPr lang="en-US" sz="987" dirty="0"/>
          </a:p>
        </p:txBody>
      </p:sp>
      <p:sp>
        <p:nvSpPr>
          <p:cNvPr id="12" name="Text 9"/>
          <p:cNvSpPr/>
          <p:nvPr/>
        </p:nvSpPr>
        <p:spPr>
          <a:xfrm>
            <a:off x="1000125" y="1878806"/>
            <a:ext cx="331961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FF88"/>
                </a:solidFill>
              </a:rPr>
              <a:t>Sign Up or Log In</a:t>
            </a:r>
            <a:endParaRPr lang="en-US" sz="885" dirty="0"/>
          </a:p>
        </p:txBody>
      </p:sp>
      <p:sp>
        <p:nvSpPr>
          <p:cNvPr id="13" name="Text 10"/>
          <p:cNvSpPr/>
          <p:nvPr/>
        </p:nvSpPr>
        <p:spPr>
          <a:xfrm>
            <a:off x="1000125" y="2114550"/>
            <a:ext cx="331961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0E0E0"/>
                </a:solidFill>
              </a:rPr>
              <a:t>Create an account or sign in with your existing OpenAI credentials</a:t>
            </a:r>
            <a:endParaRPr lang="en-US" sz="780" dirty="0"/>
          </a:p>
        </p:txBody>
      </p:sp>
      <p:sp>
        <p:nvSpPr>
          <p:cNvPr id="14" name="Shape 11"/>
          <p:cNvSpPr/>
          <p:nvPr/>
        </p:nvSpPr>
        <p:spPr>
          <a:xfrm>
            <a:off x="457200" y="2486025"/>
            <a:ext cx="4846309" cy="635794"/>
          </a:xfrm>
          <a:prstGeom prst="rect">
            <a:avLst/>
          </a:prstGeom>
          <a:solidFill>
            <a:srgbClr val="00FF88">
              <a:alpha val="5000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600075" y="2600325"/>
            <a:ext cx="285750" cy="285750"/>
          </a:xfrm>
          <a:prstGeom prst="rect">
            <a:avLst/>
          </a:prstGeom>
          <a:solidFill>
            <a:srgbClr val="00FF88">
              <a:alpha val="20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00075" y="2600325"/>
            <a:ext cx="28575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0FF88"/>
                </a:solidFill>
              </a:rPr>
              <a:t>3</a:t>
            </a:r>
            <a:endParaRPr lang="en-US" sz="987" dirty="0"/>
          </a:p>
        </p:txBody>
      </p:sp>
      <p:sp>
        <p:nvSpPr>
          <p:cNvPr id="17" name="Text 14"/>
          <p:cNvSpPr/>
          <p:nvPr/>
        </p:nvSpPr>
        <p:spPr>
          <a:xfrm>
            <a:off x="1000125" y="2600325"/>
            <a:ext cx="293717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FF88"/>
                </a:solidFill>
              </a:rPr>
              <a:t>Navigate to API Keys</a:t>
            </a:r>
            <a:endParaRPr lang="en-US" sz="885" dirty="0"/>
          </a:p>
        </p:txBody>
      </p:sp>
      <p:sp>
        <p:nvSpPr>
          <p:cNvPr id="18" name="Text 15"/>
          <p:cNvSpPr/>
          <p:nvPr/>
        </p:nvSpPr>
        <p:spPr>
          <a:xfrm>
            <a:off x="1000125" y="2836069"/>
            <a:ext cx="293717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0E0E0"/>
                </a:solidFill>
              </a:rPr>
              <a:t>Click on your profile → "API keys" section in the dashboard</a:t>
            </a:r>
            <a:endParaRPr lang="en-US" sz="780" dirty="0"/>
          </a:p>
        </p:txBody>
      </p:sp>
      <p:sp>
        <p:nvSpPr>
          <p:cNvPr id="19" name="Shape 16"/>
          <p:cNvSpPr/>
          <p:nvPr/>
        </p:nvSpPr>
        <p:spPr>
          <a:xfrm>
            <a:off x="457200" y="3207544"/>
            <a:ext cx="4846309" cy="635794"/>
          </a:xfrm>
          <a:prstGeom prst="rect">
            <a:avLst/>
          </a:prstGeom>
          <a:solidFill>
            <a:srgbClr val="00FF88">
              <a:alpha val="5000"/>
            </a:srgbClr>
          </a:solidFill>
          <a:ln/>
        </p:spPr>
      </p:sp>
      <p:sp>
        <p:nvSpPr>
          <p:cNvPr id="20" name="Shape 17"/>
          <p:cNvSpPr/>
          <p:nvPr/>
        </p:nvSpPr>
        <p:spPr>
          <a:xfrm>
            <a:off x="600075" y="3321844"/>
            <a:ext cx="285750" cy="285750"/>
          </a:xfrm>
          <a:prstGeom prst="rect">
            <a:avLst/>
          </a:prstGeom>
          <a:solidFill>
            <a:srgbClr val="00FF88">
              <a:alpha val="20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600075" y="3321844"/>
            <a:ext cx="28575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0FF88"/>
                </a:solidFill>
              </a:rPr>
              <a:t>4</a:t>
            </a:r>
            <a:endParaRPr lang="en-US" sz="987" dirty="0"/>
          </a:p>
        </p:txBody>
      </p:sp>
      <p:sp>
        <p:nvSpPr>
          <p:cNvPr id="22" name="Text 19"/>
          <p:cNvSpPr/>
          <p:nvPr/>
        </p:nvSpPr>
        <p:spPr>
          <a:xfrm>
            <a:off x="1000125" y="3321844"/>
            <a:ext cx="190955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FF88"/>
                </a:solidFill>
              </a:rPr>
              <a:t>Create New Secret Key</a:t>
            </a:r>
            <a:endParaRPr lang="en-US" sz="885" dirty="0"/>
          </a:p>
        </p:txBody>
      </p:sp>
      <p:sp>
        <p:nvSpPr>
          <p:cNvPr id="23" name="Text 20"/>
          <p:cNvSpPr/>
          <p:nvPr/>
        </p:nvSpPr>
        <p:spPr>
          <a:xfrm>
            <a:off x="1000125" y="3557588"/>
            <a:ext cx="190955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0E0E0"/>
                </a:solidFill>
              </a:rPr>
              <a:t>Click </a:t>
            </a:r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FFD93D"/>
                </a:solidFill>
              </a:rPr>
              <a:t>"Create new secret key"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0E0E0"/>
                </a:solidFill>
              </a:rPr>
              <a:t> button</a:t>
            </a:r>
            <a:endParaRPr lang="en-US" sz="780" dirty="0"/>
          </a:p>
        </p:txBody>
      </p:sp>
      <p:sp>
        <p:nvSpPr>
          <p:cNvPr id="24" name="Shape 21"/>
          <p:cNvSpPr/>
          <p:nvPr/>
        </p:nvSpPr>
        <p:spPr>
          <a:xfrm>
            <a:off x="457200" y="3929063"/>
            <a:ext cx="4846309" cy="635794"/>
          </a:xfrm>
          <a:prstGeom prst="rect">
            <a:avLst/>
          </a:prstGeom>
          <a:solidFill>
            <a:srgbClr val="00FF88">
              <a:alpha val="5000"/>
            </a:srgbClr>
          </a:solidFill>
          <a:ln/>
        </p:spPr>
      </p:sp>
      <p:sp>
        <p:nvSpPr>
          <p:cNvPr id="25" name="Shape 22"/>
          <p:cNvSpPr/>
          <p:nvPr/>
        </p:nvSpPr>
        <p:spPr>
          <a:xfrm>
            <a:off x="600075" y="4043363"/>
            <a:ext cx="285750" cy="285750"/>
          </a:xfrm>
          <a:prstGeom prst="rect">
            <a:avLst/>
          </a:prstGeom>
          <a:solidFill>
            <a:srgbClr val="00FF88">
              <a:alpha val="20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600075" y="4043363"/>
            <a:ext cx="28575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0FF88"/>
                </a:solidFill>
              </a:rPr>
              <a:t>5</a:t>
            </a:r>
            <a:endParaRPr lang="en-US" sz="987" dirty="0"/>
          </a:p>
        </p:txBody>
      </p:sp>
      <p:sp>
        <p:nvSpPr>
          <p:cNvPr id="27" name="Text 24"/>
          <p:cNvSpPr/>
          <p:nvPr/>
        </p:nvSpPr>
        <p:spPr>
          <a:xfrm>
            <a:off x="1000125" y="4043363"/>
            <a:ext cx="304979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FF88"/>
                </a:solidFill>
              </a:rPr>
              <a:t>Copy and Save Your Key</a:t>
            </a:r>
            <a:endParaRPr lang="en-US" sz="885" dirty="0"/>
          </a:p>
        </p:txBody>
      </p:sp>
      <p:sp>
        <p:nvSpPr>
          <p:cNvPr id="28" name="Text 25"/>
          <p:cNvSpPr/>
          <p:nvPr/>
        </p:nvSpPr>
        <p:spPr>
          <a:xfrm>
            <a:off x="1000125" y="4279106"/>
            <a:ext cx="304979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0E0E0"/>
                </a:solidFill>
              </a:rPr>
              <a:t>Copy the key immediately—you won't be able to see it again!</a:t>
            </a:r>
            <a:endParaRPr lang="en-US" sz="780" dirty="0"/>
          </a:p>
        </p:txBody>
      </p:sp>
      <p:sp>
        <p:nvSpPr>
          <p:cNvPr id="29" name="Shape 26"/>
          <p:cNvSpPr/>
          <p:nvPr/>
        </p:nvSpPr>
        <p:spPr>
          <a:xfrm>
            <a:off x="5532109" y="1042988"/>
            <a:ext cx="3154691" cy="1522958"/>
          </a:xfrm>
          <a:prstGeom prst="rect">
            <a:avLst/>
          </a:prstGeom>
          <a:solidFill>
            <a:srgbClr val="FF6B9D">
              <a:alpha val="10000"/>
            </a:srgbClr>
          </a:solidFill>
          <a:ln/>
        </p:spPr>
      </p:sp>
      <p:sp>
        <p:nvSpPr>
          <p:cNvPr id="30" name="Shape 27"/>
          <p:cNvSpPr/>
          <p:nvPr/>
        </p:nvSpPr>
        <p:spPr>
          <a:xfrm>
            <a:off x="5532109" y="1042988"/>
            <a:ext cx="28575" cy="1522958"/>
          </a:xfrm>
          <a:prstGeom prst="rect">
            <a:avLst/>
          </a:prstGeom>
          <a:solidFill>
            <a:srgbClr val="FF6B9D"/>
          </a:solidFill>
          <a:ln/>
        </p:spPr>
      </p:sp>
      <p:pic>
        <p:nvPicPr>
          <p:cNvPr id="3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984" y="1193006"/>
            <a:ext cx="200025" cy="200025"/>
          </a:xfrm>
          <a:prstGeom prst="rect">
            <a:avLst/>
          </a:prstGeom>
        </p:spPr>
      </p:pic>
      <p:sp>
        <p:nvSpPr>
          <p:cNvPr id="32" name="Text 28"/>
          <p:cNvSpPr/>
          <p:nvPr/>
        </p:nvSpPr>
        <p:spPr>
          <a:xfrm>
            <a:off x="5960734" y="1185863"/>
            <a:ext cx="122758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FF6B9D"/>
                </a:solidFill>
              </a:rPr>
              <a:t>Security Warning</a:t>
            </a:r>
            <a:endParaRPr lang="en-US" sz="987" dirty="0"/>
          </a:p>
        </p:txBody>
      </p:sp>
      <p:pic>
        <p:nvPicPr>
          <p:cNvPr id="3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984" y="1519833"/>
            <a:ext cx="100013" cy="100013"/>
          </a:xfrm>
          <a:prstGeom prst="rect">
            <a:avLst/>
          </a:prstGeom>
        </p:spPr>
      </p:pic>
      <p:sp>
        <p:nvSpPr>
          <p:cNvPr id="34" name="Text 29"/>
          <p:cNvSpPr/>
          <p:nvPr/>
        </p:nvSpPr>
        <p:spPr>
          <a:xfrm>
            <a:off x="5832146" y="1501973"/>
            <a:ext cx="120227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Never share your API key</a:t>
            </a:r>
            <a:endParaRPr lang="en-US" sz="727" dirty="0"/>
          </a:p>
        </p:txBody>
      </p:sp>
      <p:pic>
        <p:nvPicPr>
          <p:cNvPr id="3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984" y="1775557"/>
            <a:ext cx="100013" cy="100013"/>
          </a:xfrm>
          <a:prstGeom prst="rect">
            <a:avLst/>
          </a:prstGeom>
        </p:spPr>
      </p:pic>
      <p:sp>
        <p:nvSpPr>
          <p:cNvPr id="36" name="Text 30"/>
          <p:cNvSpPr/>
          <p:nvPr/>
        </p:nvSpPr>
        <p:spPr>
          <a:xfrm>
            <a:off x="5832146" y="1757697"/>
            <a:ext cx="116914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Never commit to GitHub</a:t>
            </a:r>
            <a:endParaRPr lang="en-US" sz="727" dirty="0"/>
          </a:p>
        </p:txBody>
      </p:sp>
      <p:pic>
        <p:nvPicPr>
          <p:cNvPr id="3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4984" y="2031281"/>
            <a:ext cx="100013" cy="100013"/>
          </a:xfrm>
          <a:prstGeom prst="rect">
            <a:avLst/>
          </a:prstGeom>
        </p:spPr>
      </p:pic>
      <p:sp>
        <p:nvSpPr>
          <p:cNvPr id="38" name="Text 31"/>
          <p:cNvSpPr/>
          <p:nvPr/>
        </p:nvSpPr>
        <p:spPr>
          <a:xfrm>
            <a:off x="5832146" y="2013421"/>
            <a:ext cx="138279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Never hardcode in your code</a:t>
            </a:r>
            <a:endParaRPr lang="en-US" sz="727" dirty="0"/>
          </a:p>
        </p:txBody>
      </p:sp>
      <p:pic>
        <p:nvPicPr>
          <p:cNvPr id="3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4984" y="2287005"/>
            <a:ext cx="100013" cy="100013"/>
          </a:xfrm>
          <a:prstGeom prst="rect">
            <a:avLst/>
          </a:prstGeom>
        </p:spPr>
      </p:pic>
      <p:sp>
        <p:nvSpPr>
          <p:cNvPr id="40" name="Text 32"/>
          <p:cNvSpPr/>
          <p:nvPr/>
        </p:nvSpPr>
        <p:spPr>
          <a:xfrm>
            <a:off x="5832146" y="2269145"/>
            <a:ext cx="41285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Store in</a:t>
            </a:r>
            <a:endParaRPr lang="en-US" sz="727" dirty="0"/>
          </a:p>
        </p:txBody>
      </p:sp>
      <p:sp>
        <p:nvSpPr>
          <p:cNvPr id="41" name="Text 33"/>
          <p:cNvSpPr/>
          <p:nvPr/>
        </p:nvSpPr>
        <p:spPr>
          <a:xfrm>
            <a:off x="6245005" y="2269145"/>
            <a:ext cx="21023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FFD93D"/>
                </a:solidFill>
              </a:rPr>
              <a:t>.env</a:t>
            </a:r>
            <a:endParaRPr lang="en-US" sz="683" dirty="0"/>
          </a:p>
        </p:txBody>
      </p:sp>
      <p:sp>
        <p:nvSpPr>
          <p:cNvPr id="42" name="Text 34"/>
          <p:cNvSpPr/>
          <p:nvPr/>
        </p:nvSpPr>
        <p:spPr>
          <a:xfrm>
            <a:off x="6455243" y="2269145"/>
            <a:ext cx="15384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or</a:t>
            </a:r>
            <a:endParaRPr lang="en-US" sz="727" dirty="0"/>
          </a:p>
        </p:txBody>
      </p:sp>
      <p:sp>
        <p:nvSpPr>
          <p:cNvPr id="43" name="Text 35"/>
          <p:cNvSpPr/>
          <p:nvPr/>
        </p:nvSpPr>
        <p:spPr>
          <a:xfrm>
            <a:off x="6609085" y="2269145"/>
            <a:ext cx="61838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FFD93D"/>
                </a:solidFill>
              </a:rPr>
              <a:t>secrets.toml</a:t>
            </a:r>
            <a:endParaRPr lang="en-US" sz="683" dirty="0"/>
          </a:p>
        </p:txBody>
      </p:sp>
      <p:pic>
        <p:nvPicPr>
          <p:cNvPr id="44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2109" y="2737396"/>
            <a:ext cx="114300" cy="114300"/>
          </a:xfrm>
          <a:prstGeom prst="rect">
            <a:avLst/>
          </a:prstGeom>
        </p:spPr>
      </p:pic>
      <p:sp>
        <p:nvSpPr>
          <p:cNvPr id="45" name="Text 36"/>
          <p:cNvSpPr/>
          <p:nvPr/>
        </p:nvSpPr>
        <p:spPr>
          <a:xfrm>
            <a:off x="5703559" y="2715964"/>
            <a:ext cx="119981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D93D"/>
                </a:solidFill>
              </a:rPr>
              <a:t>Your API Key Format</a:t>
            </a:r>
            <a:endParaRPr lang="en-US" sz="784" dirty="0"/>
          </a:p>
        </p:txBody>
      </p:sp>
      <p:sp>
        <p:nvSpPr>
          <p:cNvPr id="46" name="Shape 37"/>
          <p:cNvSpPr/>
          <p:nvPr/>
        </p:nvSpPr>
        <p:spPr>
          <a:xfrm>
            <a:off x="5532109" y="2965996"/>
            <a:ext cx="3154691" cy="621506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47" name="Text 38"/>
          <p:cNvSpPr/>
          <p:nvPr/>
        </p:nvSpPr>
        <p:spPr>
          <a:xfrm>
            <a:off x="5532109" y="2965996"/>
            <a:ext cx="3154691" cy="621506"/>
          </a:xfrm>
          <a:prstGeom prst="rect">
            <a:avLst/>
          </a:prstGeom>
          <a:noFill/>
          <a:ln/>
        </p:spPr>
        <p:txBody>
          <a:bodyPr wrap="square" lIns="136017" tIns="102108" rIns="136017" bIns="102108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FFD93D"/>
                </a:solidFill>
              </a:rPr>
              <a:t>sk-proj-XXXXXXXXXXXX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FFD93D"/>
                </a:solidFill>
              </a:rPr>
              <a:t>
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FFD93D"/>
                </a:solidFill>
              </a:rPr>
              <a:t> XXXXXXXXXXXXXXXXXXXX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FFD93D"/>
                </a:solidFill>
              </a:rPr>
              <a:t>
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FFD93D"/>
                </a:solidFill>
              </a:rPr>
              <a:t> XXXXXXXXXXXXXXXXXXXX</a:t>
            </a:r>
            <a:endParaRPr lang="en-US" sz="727" dirty="0"/>
          </a:p>
        </p:txBody>
      </p:sp>
      <p:pic>
        <p:nvPicPr>
          <p:cNvPr id="4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2109" y="3701802"/>
            <a:ext cx="92869" cy="92869"/>
          </a:xfrm>
          <a:prstGeom prst="rect">
            <a:avLst/>
          </a:prstGeom>
        </p:spPr>
      </p:pic>
      <p:sp>
        <p:nvSpPr>
          <p:cNvPr id="49" name="Text 39"/>
          <p:cNvSpPr/>
          <p:nvPr/>
        </p:nvSpPr>
        <p:spPr>
          <a:xfrm>
            <a:off x="5667840" y="3683943"/>
            <a:ext cx="513290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Starts with</a:t>
            </a:r>
            <a:endParaRPr lang="en-US" sz="674" dirty="0"/>
          </a:p>
        </p:txBody>
      </p:sp>
      <p:sp>
        <p:nvSpPr>
          <p:cNvPr id="50" name="Text 40"/>
          <p:cNvSpPr/>
          <p:nvPr/>
        </p:nvSpPr>
        <p:spPr>
          <a:xfrm>
            <a:off x="6181130" y="3683943"/>
            <a:ext cx="348453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FFD93D"/>
                </a:solidFill>
              </a:rPr>
              <a:t>sk-proj-</a:t>
            </a:r>
            <a:endParaRPr lang="en-US" sz="634" dirty="0"/>
          </a:p>
        </p:txBody>
      </p:sp>
      <p:sp>
        <p:nvSpPr>
          <p:cNvPr id="51" name="Text 41"/>
          <p:cNvSpPr/>
          <p:nvPr/>
        </p:nvSpPr>
        <p:spPr>
          <a:xfrm>
            <a:off x="6529583" y="3683943"/>
            <a:ext cx="142847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or</a:t>
            </a:r>
            <a:endParaRPr lang="en-US" sz="674" dirty="0"/>
          </a:p>
        </p:txBody>
      </p:sp>
      <p:sp>
        <p:nvSpPr>
          <p:cNvPr id="52" name="Text 42"/>
          <p:cNvSpPr/>
          <p:nvPr/>
        </p:nvSpPr>
        <p:spPr>
          <a:xfrm>
            <a:off x="6672430" y="3683943"/>
            <a:ext cx="133638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FFD93D"/>
                </a:solidFill>
              </a:rPr>
              <a:t>sk-</a:t>
            </a:r>
            <a:endParaRPr lang="en-US" sz="634" dirty="0"/>
          </a:p>
        </p:txBody>
      </p:sp>
      <p:sp>
        <p:nvSpPr>
          <p:cNvPr id="53" name="Shape 43"/>
          <p:cNvSpPr/>
          <p:nvPr/>
        </p:nvSpPr>
        <p:spPr>
          <a:xfrm>
            <a:off x="5532109" y="3964670"/>
            <a:ext cx="3154691" cy="732904"/>
          </a:xfrm>
          <a:prstGeom prst="rect">
            <a:avLst/>
          </a:prstGeom>
          <a:solidFill>
            <a:srgbClr val="FFD93D">
              <a:alpha val="8000"/>
            </a:srgbClr>
          </a:solidFill>
          <a:ln/>
        </p:spPr>
      </p:sp>
      <p:pic>
        <p:nvPicPr>
          <p:cNvPr id="54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46409" y="4103973"/>
            <a:ext cx="75009" cy="100013"/>
          </a:xfrm>
          <a:prstGeom prst="rect">
            <a:avLst/>
          </a:prstGeom>
        </p:spPr>
      </p:pic>
      <p:sp>
        <p:nvSpPr>
          <p:cNvPr id="55" name="Text 44"/>
          <p:cNvSpPr/>
          <p:nvPr/>
        </p:nvSpPr>
        <p:spPr>
          <a:xfrm>
            <a:off x="5778568" y="4086113"/>
            <a:ext cx="37186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FFD93D"/>
                </a:solidFill>
              </a:rPr>
              <a:t>Pro Tip</a:t>
            </a:r>
            <a:endParaRPr lang="en-US" sz="683" dirty="0"/>
          </a:p>
        </p:txBody>
      </p:sp>
      <p:sp>
        <p:nvSpPr>
          <p:cNvPr id="56" name="Text 45"/>
          <p:cNvSpPr/>
          <p:nvPr/>
        </p:nvSpPr>
        <p:spPr>
          <a:xfrm>
            <a:off x="5646409" y="4286138"/>
            <a:ext cx="2926091" cy="411435"/>
          </a:xfrm>
          <a:prstGeom prst="rect">
            <a:avLst/>
          </a:prstGeom>
          <a:noFill/>
          <a:ln/>
        </p:spPr>
        <p:txBody>
          <a:bodyPr wrap="square" lIns="0" tIns="0" rIns="0" bIns="136017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Save your key in a password manager or secure note immediately after creation.</a:t>
            </a:r>
            <a:endParaRPr lang="en-US" sz="674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28625"/>
            <a:ext cx="82296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00FF88"/>
                </a:solidFill>
              </a:rPr>
              <a:t>08 // Setup: Purchase Credits</a:t>
            </a:r>
            <a:endParaRPr lang="en-US" sz="1808" dirty="0"/>
          </a:p>
        </p:txBody>
      </p:sp>
      <p:sp>
        <p:nvSpPr>
          <p:cNvPr id="4" name="Shape 1"/>
          <p:cNvSpPr/>
          <p:nvPr/>
        </p:nvSpPr>
        <p:spPr>
          <a:xfrm>
            <a:off x="457200" y="1042988"/>
            <a:ext cx="4846309" cy="707231"/>
          </a:xfrm>
          <a:prstGeom prst="rect">
            <a:avLst/>
          </a:prstGeom>
          <a:solidFill>
            <a:srgbClr val="00FF88">
              <a:alpha val="5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28650" y="1185863"/>
            <a:ext cx="342900" cy="342900"/>
          </a:xfrm>
          <a:prstGeom prst="rect">
            <a:avLst/>
          </a:prstGeom>
          <a:solidFill>
            <a:srgbClr val="00FF88">
              <a:alpha val="2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28650" y="1185863"/>
            <a:ext cx="3429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0FF88"/>
                </a:solidFill>
              </a:rPr>
              <a:t>1</a:t>
            </a:r>
            <a:endParaRPr lang="en-US" sz="1193" dirty="0"/>
          </a:p>
        </p:txBody>
      </p:sp>
      <p:sp>
        <p:nvSpPr>
          <p:cNvPr id="7" name="Text 4"/>
          <p:cNvSpPr/>
          <p:nvPr/>
        </p:nvSpPr>
        <p:spPr>
          <a:xfrm>
            <a:off x="1114425" y="1185863"/>
            <a:ext cx="274172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FF88"/>
                </a:solidFill>
              </a:rPr>
              <a:t>Navigate to Billing Section</a:t>
            </a:r>
            <a:endParaRPr lang="en-US" sz="885" dirty="0"/>
          </a:p>
        </p:txBody>
      </p:sp>
      <p:sp>
        <p:nvSpPr>
          <p:cNvPr id="8" name="Text 5"/>
          <p:cNvSpPr/>
          <p:nvPr/>
        </p:nvSpPr>
        <p:spPr>
          <a:xfrm>
            <a:off x="1114425" y="1435894"/>
            <a:ext cx="274172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0E0E0"/>
                </a:solidFill>
              </a:rPr>
              <a:t>In your OpenAI dashboard, click on </a:t>
            </a:r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FFD93D"/>
                </a:solidFill>
              </a:rPr>
              <a:t>Settings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0E0E0"/>
                </a:solidFill>
              </a:rPr>
              <a:t> → </a:t>
            </a:r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FFD93D"/>
                </a:solidFill>
              </a:rPr>
              <a:t>Billing</a:t>
            </a:r>
            <a:endParaRPr lang="en-US" sz="780" dirty="0"/>
          </a:p>
        </p:txBody>
      </p:sp>
      <p:sp>
        <p:nvSpPr>
          <p:cNvPr id="9" name="Shape 6"/>
          <p:cNvSpPr/>
          <p:nvPr/>
        </p:nvSpPr>
        <p:spPr>
          <a:xfrm>
            <a:off x="457200" y="1864519"/>
            <a:ext cx="4846309" cy="707231"/>
          </a:xfrm>
          <a:prstGeom prst="rect">
            <a:avLst/>
          </a:prstGeom>
          <a:solidFill>
            <a:srgbClr val="00FF88">
              <a:alpha val="5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628650" y="2007394"/>
            <a:ext cx="342900" cy="342900"/>
          </a:xfrm>
          <a:prstGeom prst="rect">
            <a:avLst/>
          </a:prstGeom>
          <a:solidFill>
            <a:srgbClr val="00FF88">
              <a:alpha val="20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28650" y="2007394"/>
            <a:ext cx="3429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0FF88"/>
                </a:solidFill>
              </a:rPr>
              <a:t>2</a:t>
            </a:r>
            <a:endParaRPr lang="en-US" sz="1193" dirty="0"/>
          </a:p>
        </p:txBody>
      </p:sp>
      <p:sp>
        <p:nvSpPr>
          <p:cNvPr id="12" name="Text 9"/>
          <p:cNvSpPr/>
          <p:nvPr/>
        </p:nvSpPr>
        <p:spPr>
          <a:xfrm>
            <a:off x="1114425" y="2007394"/>
            <a:ext cx="351252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FF88"/>
                </a:solidFill>
              </a:rPr>
              <a:t>Add Payment Method</a:t>
            </a:r>
            <a:endParaRPr lang="en-US" sz="885" dirty="0"/>
          </a:p>
        </p:txBody>
      </p:sp>
      <p:sp>
        <p:nvSpPr>
          <p:cNvPr id="13" name="Text 10"/>
          <p:cNvSpPr/>
          <p:nvPr/>
        </p:nvSpPr>
        <p:spPr>
          <a:xfrm>
            <a:off x="1114425" y="2257425"/>
            <a:ext cx="351252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0E0E0"/>
                </a:solidFill>
              </a:rPr>
              <a:t>Click </a:t>
            </a:r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FFD93D"/>
                </a:solidFill>
              </a:rPr>
              <a:t>"Add payment method"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0E0E0"/>
                </a:solidFill>
              </a:rPr>
              <a:t> and enter your credit/debit card details</a:t>
            </a:r>
            <a:endParaRPr lang="en-US" sz="780" dirty="0"/>
          </a:p>
        </p:txBody>
      </p:sp>
      <p:sp>
        <p:nvSpPr>
          <p:cNvPr id="14" name="Shape 11"/>
          <p:cNvSpPr/>
          <p:nvPr/>
        </p:nvSpPr>
        <p:spPr>
          <a:xfrm>
            <a:off x="457200" y="2686050"/>
            <a:ext cx="4846309" cy="707231"/>
          </a:xfrm>
          <a:prstGeom prst="rect">
            <a:avLst/>
          </a:prstGeom>
          <a:solidFill>
            <a:srgbClr val="00FF88">
              <a:alpha val="5000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628650" y="2828925"/>
            <a:ext cx="342900" cy="342900"/>
          </a:xfrm>
          <a:prstGeom prst="rect">
            <a:avLst/>
          </a:prstGeom>
          <a:solidFill>
            <a:srgbClr val="00FF88">
              <a:alpha val="20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28650" y="2828925"/>
            <a:ext cx="3429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0FF88"/>
                </a:solidFill>
              </a:rPr>
              <a:t>3</a:t>
            </a:r>
            <a:endParaRPr lang="en-US" sz="1193" dirty="0"/>
          </a:p>
        </p:txBody>
      </p:sp>
      <p:sp>
        <p:nvSpPr>
          <p:cNvPr id="17" name="Text 14"/>
          <p:cNvSpPr/>
          <p:nvPr/>
        </p:nvSpPr>
        <p:spPr>
          <a:xfrm>
            <a:off x="1114425" y="2828925"/>
            <a:ext cx="316189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FF88"/>
                </a:solidFill>
              </a:rPr>
              <a:t>Purchase Credits</a:t>
            </a:r>
            <a:endParaRPr lang="en-US" sz="885" dirty="0"/>
          </a:p>
        </p:txBody>
      </p:sp>
      <p:sp>
        <p:nvSpPr>
          <p:cNvPr id="18" name="Text 15"/>
          <p:cNvSpPr/>
          <p:nvPr/>
        </p:nvSpPr>
        <p:spPr>
          <a:xfrm>
            <a:off x="1114425" y="3078956"/>
            <a:ext cx="316189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0E0E0"/>
                </a:solidFill>
              </a:rPr>
              <a:t>Click </a:t>
            </a:r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FFD93D"/>
                </a:solidFill>
              </a:rPr>
              <a:t>"Add to credit balance"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0E0E0"/>
                </a:solidFill>
              </a:rPr>
              <a:t> and enter amount (minimum $5)</a:t>
            </a:r>
            <a:endParaRPr lang="en-US" sz="780" dirty="0"/>
          </a:p>
        </p:txBody>
      </p:sp>
      <p:sp>
        <p:nvSpPr>
          <p:cNvPr id="19" name="Shape 16"/>
          <p:cNvSpPr/>
          <p:nvPr/>
        </p:nvSpPr>
        <p:spPr>
          <a:xfrm>
            <a:off x="457200" y="3507581"/>
            <a:ext cx="4846309" cy="707231"/>
          </a:xfrm>
          <a:prstGeom prst="rect">
            <a:avLst/>
          </a:prstGeom>
          <a:solidFill>
            <a:srgbClr val="00FF88">
              <a:alpha val="5000"/>
            </a:srgbClr>
          </a:solidFill>
          <a:ln/>
        </p:spPr>
      </p:sp>
      <p:sp>
        <p:nvSpPr>
          <p:cNvPr id="20" name="Shape 17"/>
          <p:cNvSpPr/>
          <p:nvPr/>
        </p:nvSpPr>
        <p:spPr>
          <a:xfrm>
            <a:off x="628650" y="3650456"/>
            <a:ext cx="342900" cy="342900"/>
          </a:xfrm>
          <a:prstGeom prst="rect">
            <a:avLst/>
          </a:prstGeom>
          <a:solidFill>
            <a:srgbClr val="00FF88">
              <a:alpha val="20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628650" y="3650456"/>
            <a:ext cx="3429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0FF88"/>
                </a:solidFill>
              </a:rPr>
              <a:t>4</a:t>
            </a:r>
            <a:endParaRPr lang="en-US" sz="1193" dirty="0"/>
          </a:p>
        </p:txBody>
      </p:sp>
      <p:sp>
        <p:nvSpPr>
          <p:cNvPr id="22" name="Text 19"/>
          <p:cNvSpPr/>
          <p:nvPr/>
        </p:nvSpPr>
        <p:spPr>
          <a:xfrm>
            <a:off x="1114425" y="3650456"/>
            <a:ext cx="318382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FF88"/>
                </a:solidFill>
              </a:rPr>
              <a:t>Verify Credit Balance</a:t>
            </a:r>
            <a:endParaRPr lang="en-US" sz="885" dirty="0"/>
          </a:p>
        </p:txBody>
      </p:sp>
      <p:sp>
        <p:nvSpPr>
          <p:cNvPr id="23" name="Text 20"/>
          <p:cNvSpPr/>
          <p:nvPr/>
        </p:nvSpPr>
        <p:spPr>
          <a:xfrm>
            <a:off x="1114425" y="3900488"/>
            <a:ext cx="318382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0E0E0"/>
                </a:solidFill>
              </a:rPr>
              <a:t>Check that your credit balance appears in the billing dashboard</a:t>
            </a:r>
            <a:endParaRPr lang="en-US" sz="780" dirty="0"/>
          </a:p>
        </p:txBody>
      </p:sp>
      <p:sp>
        <p:nvSpPr>
          <p:cNvPr id="24" name="Shape 21"/>
          <p:cNvSpPr/>
          <p:nvPr/>
        </p:nvSpPr>
        <p:spPr>
          <a:xfrm>
            <a:off x="5532109" y="1042988"/>
            <a:ext cx="3154691" cy="1600200"/>
          </a:xfrm>
          <a:prstGeom prst="rect">
            <a:avLst/>
          </a:prstGeom>
          <a:solidFill>
            <a:srgbClr val="FFD93D">
              <a:alpha val="8000"/>
            </a:srgbClr>
          </a:solidFill>
          <a:ln/>
        </p:spPr>
      </p:sp>
      <p:pic>
        <p:nvPicPr>
          <p:cNvPr id="2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066" y="1221581"/>
            <a:ext cx="89297" cy="142875"/>
          </a:xfrm>
          <a:prstGeom prst="rect">
            <a:avLst/>
          </a:prstGeom>
        </p:spPr>
      </p:pic>
      <p:sp>
        <p:nvSpPr>
          <p:cNvPr id="26" name="Text 22"/>
          <p:cNvSpPr/>
          <p:nvPr/>
        </p:nvSpPr>
        <p:spPr>
          <a:xfrm>
            <a:off x="6459513" y="1194792"/>
            <a:ext cx="144633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FFD93D"/>
                </a:solidFill>
              </a:rPr>
              <a:t>Pricing Information</a:t>
            </a:r>
            <a:endParaRPr lang="en-US" sz="987" dirty="0"/>
          </a:p>
        </p:txBody>
      </p:sp>
      <p:sp>
        <p:nvSpPr>
          <p:cNvPr id="27" name="Text 23"/>
          <p:cNvSpPr/>
          <p:nvPr/>
        </p:nvSpPr>
        <p:spPr>
          <a:xfrm>
            <a:off x="5703559" y="1514475"/>
            <a:ext cx="2811791" cy="18216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FFD93D"/>
                </a:solidFill>
              </a:rPr>
              <a:t>Minimum:</a:t>
            </a:r>
            <a:pPr algn="ctr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0E0E0"/>
                </a:solidFill>
              </a:rPr>
              <a:t> $5</a:t>
            </a:r>
            <a:endParaRPr lang="en-US" sz="734" dirty="0"/>
          </a:p>
        </p:txBody>
      </p:sp>
      <p:sp>
        <p:nvSpPr>
          <p:cNvPr id="28" name="Text 24"/>
          <p:cNvSpPr/>
          <p:nvPr/>
        </p:nvSpPr>
        <p:spPr>
          <a:xfrm>
            <a:off x="5703559" y="1782366"/>
            <a:ext cx="2811791" cy="18216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FFD93D"/>
                </a:solidFill>
              </a:rPr>
              <a:t>Recommended:</a:t>
            </a:r>
            <a:pPr algn="ctr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0E0E0"/>
                </a:solidFill>
              </a:rPr>
              <a:t> $10-20 for development</a:t>
            </a:r>
            <a:endParaRPr lang="en-US" sz="734" dirty="0"/>
          </a:p>
        </p:txBody>
      </p:sp>
      <p:sp>
        <p:nvSpPr>
          <p:cNvPr id="29" name="Text 25"/>
          <p:cNvSpPr/>
          <p:nvPr/>
        </p:nvSpPr>
        <p:spPr>
          <a:xfrm>
            <a:off x="5703559" y="2050256"/>
            <a:ext cx="2811791" cy="18216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00FF88"/>
                </a:solidFill>
              </a:rPr>
              <a:t>GPT-4o:</a:t>
            </a:r>
            <a:pPr algn="ctr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0E0E0"/>
                </a:solidFill>
              </a:rPr>
              <a:t> ~$0.01 per request</a:t>
            </a:r>
            <a:endParaRPr lang="en-US" sz="734" dirty="0"/>
          </a:p>
        </p:txBody>
      </p:sp>
      <p:sp>
        <p:nvSpPr>
          <p:cNvPr id="30" name="Text 26"/>
          <p:cNvSpPr/>
          <p:nvPr/>
        </p:nvSpPr>
        <p:spPr>
          <a:xfrm>
            <a:off x="5703559" y="2318147"/>
            <a:ext cx="2811791" cy="18216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00FF88"/>
                </a:solidFill>
              </a:rPr>
              <a:t>GPT-3.5-turbo:</a:t>
            </a:r>
            <a:pPr algn="ctr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0E0E0"/>
                </a:solidFill>
              </a:rPr>
              <a:t> ~$0.001 per request</a:t>
            </a:r>
            <a:endParaRPr lang="en-US" sz="734" dirty="0"/>
          </a:p>
        </p:txBody>
      </p:sp>
      <p:sp>
        <p:nvSpPr>
          <p:cNvPr id="31" name="Shape 27"/>
          <p:cNvSpPr/>
          <p:nvPr/>
        </p:nvSpPr>
        <p:spPr>
          <a:xfrm>
            <a:off x="5532109" y="2786063"/>
            <a:ext cx="3154691" cy="1361554"/>
          </a:xfrm>
          <a:prstGeom prst="rect">
            <a:avLst/>
          </a:prstGeom>
          <a:solidFill>
            <a:srgbClr val="FF6B9D">
              <a:alpha val="8000"/>
            </a:srgbClr>
          </a:solidFill>
          <a:ln/>
        </p:spPr>
      </p:sp>
      <p:pic>
        <p:nvPicPr>
          <p:cNvPr id="3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984" y="2932509"/>
            <a:ext cx="128588" cy="128588"/>
          </a:xfrm>
          <a:prstGeom prst="rect">
            <a:avLst/>
          </a:prstGeom>
        </p:spPr>
      </p:pic>
      <p:sp>
        <p:nvSpPr>
          <p:cNvPr id="33" name="Text 28"/>
          <p:cNvSpPr/>
          <p:nvPr/>
        </p:nvSpPr>
        <p:spPr>
          <a:xfrm>
            <a:off x="5860721" y="2909292"/>
            <a:ext cx="111615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FF6B9D"/>
                </a:solidFill>
              </a:rPr>
              <a:t>Important Notes</a:t>
            </a:r>
            <a:endParaRPr lang="en-US" sz="885" dirty="0"/>
          </a:p>
        </p:txBody>
      </p:sp>
      <p:pic>
        <p:nvPicPr>
          <p:cNvPr id="3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984" y="3207544"/>
            <a:ext cx="100013" cy="100013"/>
          </a:xfrm>
          <a:prstGeom prst="rect">
            <a:avLst/>
          </a:prstGeom>
        </p:spPr>
      </p:pic>
      <p:sp>
        <p:nvSpPr>
          <p:cNvPr id="35" name="Text 29"/>
          <p:cNvSpPr/>
          <p:nvPr/>
        </p:nvSpPr>
        <p:spPr>
          <a:xfrm>
            <a:off x="5832146" y="3189684"/>
            <a:ext cx="94004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Credits don't expire</a:t>
            </a:r>
            <a:endParaRPr lang="en-US" sz="727" dirty="0"/>
          </a:p>
        </p:txBody>
      </p:sp>
      <p:pic>
        <p:nvPicPr>
          <p:cNvPr id="3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4984" y="3438990"/>
            <a:ext cx="100013" cy="100013"/>
          </a:xfrm>
          <a:prstGeom prst="rect">
            <a:avLst/>
          </a:prstGeom>
        </p:spPr>
      </p:pic>
      <p:sp>
        <p:nvSpPr>
          <p:cNvPr id="37" name="Text 30"/>
          <p:cNvSpPr/>
          <p:nvPr/>
        </p:nvSpPr>
        <p:spPr>
          <a:xfrm>
            <a:off x="5832146" y="3421131"/>
            <a:ext cx="135837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Monitor usage in dashboard</a:t>
            </a:r>
            <a:endParaRPr lang="en-US" sz="727" dirty="0"/>
          </a:p>
        </p:txBody>
      </p:sp>
      <p:pic>
        <p:nvPicPr>
          <p:cNvPr id="3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4984" y="3670436"/>
            <a:ext cx="100013" cy="100013"/>
          </a:xfrm>
          <a:prstGeom prst="rect">
            <a:avLst/>
          </a:prstGeom>
        </p:spPr>
      </p:pic>
      <p:sp>
        <p:nvSpPr>
          <p:cNvPr id="39" name="Text 31"/>
          <p:cNvSpPr/>
          <p:nvPr/>
        </p:nvSpPr>
        <p:spPr>
          <a:xfrm>
            <a:off x="5832146" y="3652577"/>
            <a:ext cx="138488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Set spending limits if needed</a:t>
            </a:r>
            <a:endParaRPr lang="en-US" sz="727" dirty="0"/>
          </a:p>
        </p:txBody>
      </p:sp>
      <p:pic>
        <p:nvPicPr>
          <p:cNvPr id="4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4984" y="3901883"/>
            <a:ext cx="100013" cy="100013"/>
          </a:xfrm>
          <a:prstGeom prst="rect">
            <a:avLst/>
          </a:prstGeom>
        </p:spPr>
      </p:pic>
      <p:sp>
        <p:nvSpPr>
          <p:cNvPr id="41" name="Text 32"/>
          <p:cNvSpPr/>
          <p:nvPr/>
        </p:nvSpPr>
        <p:spPr>
          <a:xfrm>
            <a:off x="5832146" y="3884023"/>
            <a:ext cx="158270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$5-10 goes a long way for testing</a:t>
            </a:r>
            <a:endParaRPr lang="en-US" sz="727" dirty="0"/>
          </a:p>
        </p:txBody>
      </p:sp>
      <p:sp>
        <p:nvSpPr>
          <p:cNvPr id="42" name="Shape 33"/>
          <p:cNvSpPr/>
          <p:nvPr/>
        </p:nvSpPr>
        <p:spPr>
          <a:xfrm>
            <a:off x="5532109" y="4290492"/>
            <a:ext cx="3154691" cy="754335"/>
          </a:xfrm>
          <a:prstGeom prst="rect">
            <a:avLst/>
          </a:prstGeom>
          <a:solidFill>
            <a:srgbClr val="00FF88">
              <a:alpha val="5000"/>
            </a:srgbClr>
          </a:solidFill>
          <a:ln/>
        </p:spPr>
      </p:sp>
      <p:pic>
        <p:nvPicPr>
          <p:cNvPr id="43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4984" y="4433367"/>
            <a:ext cx="114300" cy="114300"/>
          </a:xfrm>
          <a:prstGeom prst="rect">
            <a:avLst/>
          </a:prstGeom>
        </p:spPr>
      </p:pic>
      <p:sp>
        <p:nvSpPr>
          <p:cNvPr id="44" name="Text 34"/>
          <p:cNvSpPr/>
          <p:nvPr/>
        </p:nvSpPr>
        <p:spPr>
          <a:xfrm>
            <a:off x="5846434" y="4411935"/>
            <a:ext cx="116540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0FF88"/>
                </a:solidFill>
              </a:rPr>
              <a:t>Monitor Your Usage</a:t>
            </a:r>
            <a:endParaRPr lang="en-US" sz="784" dirty="0"/>
          </a:p>
        </p:txBody>
      </p:sp>
      <p:sp>
        <p:nvSpPr>
          <p:cNvPr id="45" name="Text 35"/>
          <p:cNvSpPr/>
          <p:nvPr/>
        </p:nvSpPr>
        <p:spPr>
          <a:xfrm>
            <a:off x="5674984" y="4633392"/>
            <a:ext cx="2868941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View usage statistics in: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FFD93D"/>
                </a:solidFill>
              </a:rPr>
              <a:t>Settings → Usage</a:t>
            </a:r>
            <a:endParaRPr lang="en-US" sz="674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28625"/>
            <a:ext cx="82296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00FF88"/>
                </a:solidFill>
              </a:rPr>
              <a:t>09 // Setup: Install Required Libraries</a:t>
            </a:r>
            <a:endParaRPr lang="en-US" sz="1808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78706"/>
            <a:ext cx="125016" cy="1428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9366" y="1051917"/>
            <a:ext cx="215956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0FF88"/>
                </a:solidFill>
              </a:rPr>
              <a:t>Install OpenAI Python Library</a:t>
            </a:r>
            <a:endParaRPr lang="en-US" sz="987" dirty="0"/>
          </a:p>
        </p:txBody>
      </p:sp>
      <p:sp>
        <p:nvSpPr>
          <p:cNvPr id="6" name="Shape 2"/>
          <p:cNvSpPr/>
          <p:nvPr/>
        </p:nvSpPr>
        <p:spPr>
          <a:xfrm>
            <a:off x="457200" y="1371600"/>
            <a:ext cx="4384951" cy="596503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7" name="Text 3"/>
          <p:cNvSpPr/>
          <p:nvPr/>
        </p:nvSpPr>
        <p:spPr>
          <a:xfrm>
            <a:off x="600075" y="1485900"/>
            <a:ext cx="409920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>
                    <a:alpha val="70000"/>
                  </a:srgbClr>
                </a:solidFill>
              </a:rPr>
              <a:t># Standard installation command</a:t>
            </a:r>
            <a:endParaRPr lang="en-US" sz="674" dirty="0"/>
          </a:p>
        </p:txBody>
      </p:sp>
      <p:sp>
        <p:nvSpPr>
          <p:cNvPr id="8" name="Text 4"/>
          <p:cNvSpPr/>
          <p:nvPr/>
        </p:nvSpPr>
        <p:spPr>
          <a:xfrm>
            <a:off x="600075" y="1682353"/>
            <a:ext cx="409920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FFD93D"/>
                </a:solidFill>
              </a:rPr>
              <a:t>$</a:t>
            </a:r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00FF88"/>
                </a:solidFill>
              </a:rPr>
              <a:t>pip install openai</a:t>
            </a:r>
            <a:endParaRPr lang="en-US" sz="834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171700"/>
            <a:ext cx="112514" cy="12858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26864" y="2148483"/>
            <a:ext cx="213430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FF6B9D"/>
                </a:solidFill>
              </a:rPr>
              <a:t>Alternative Installation Methods</a:t>
            </a:r>
            <a:endParaRPr lang="en-US" sz="885" dirty="0"/>
          </a:p>
        </p:txBody>
      </p:sp>
      <p:sp>
        <p:nvSpPr>
          <p:cNvPr id="11" name="Shape 6"/>
          <p:cNvSpPr/>
          <p:nvPr/>
        </p:nvSpPr>
        <p:spPr>
          <a:xfrm>
            <a:off x="457200" y="2446734"/>
            <a:ext cx="4384951" cy="1078706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12" name="Text 7"/>
          <p:cNvSpPr/>
          <p:nvPr/>
        </p:nvSpPr>
        <p:spPr>
          <a:xfrm>
            <a:off x="600075" y="2561034"/>
            <a:ext cx="409920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>
                    <a:alpha val="70000"/>
                  </a:srgbClr>
                </a:solidFill>
              </a:rPr>
              <a:t># If pip doesn't work, try pip3</a:t>
            </a:r>
            <a:endParaRPr lang="en-US" sz="674" dirty="0"/>
          </a:p>
        </p:txBody>
      </p:sp>
      <p:sp>
        <p:nvSpPr>
          <p:cNvPr id="13" name="Text 8"/>
          <p:cNvSpPr/>
          <p:nvPr/>
        </p:nvSpPr>
        <p:spPr>
          <a:xfrm>
            <a:off x="600075" y="2757488"/>
            <a:ext cx="409920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FFD93D"/>
                </a:solidFill>
              </a:rPr>
              <a:t>$</a:t>
            </a:r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00FF88"/>
                </a:solidFill>
              </a:rPr>
              <a:t>pip3 install openai</a:t>
            </a:r>
            <a:endParaRPr lang="en-US" sz="834" dirty="0"/>
          </a:p>
        </p:txBody>
      </p:sp>
      <p:sp>
        <p:nvSpPr>
          <p:cNvPr id="14" name="Text 9"/>
          <p:cNvSpPr/>
          <p:nvPr/>
        </p:nvSpPr>
        <p:spPr>
          <a:xfrm>
            <a:off x="600075" y="3043238"/>
            <a:ext cx="409920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>
                    <a:alpha val="70000"/>
                  </a:srgbClr>
                </a:solidFill>
              </a:rPr>
              <a:t># Or use python -m pip</a:t>
            </a:r>
            <a:endParaRPr lang="en-US" sz="674" dirty="0"/>
          </a:p>
        </p:txBody>
      </p:sp>
      <p:sp>
        <p:nvSpPr>
          <p:cNvPr id="15" name="Text 10"/>
          <p:cNvSpPr/>
          <p:nvPr/>
        </p:nvSpPr>
        <p:spPr>
          <a:xfrm>
            <a:off x="600075" y="3239691"/>
            <a:ext cx="409920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FFD93D"/>
                </a:solidFill>
              </a:rPr>
              <a:t>$</a:t>
            </a:r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00FF88"/>
                </a:solidFill>
              </a:rPr>
              <a:t>python -m pip install openai</a:t>
            </a:r>
            <a:endParaRPr lang="en-US" sz="834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729038"/>
            <a:ext cx="96441" cy="12858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0791" y="3705820"/>
            <a:ext cx="170445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FFD93D"/>
                </a:solidFill>
              </a:rPr>
              <a:t>Upgrade to Latest Version</a:t>
            </a:r>
            <a:endParaRPr lang="en-US" sz="885" dirty="0"/>
          </a:p>
        </p:txBody>
      </p:sp>
      <p:sp>
        <p:nvSpPr>
          <p:cNvPr id="18" name="Shape 12"/>
          <p:cNvSpPr/>
          <p:nvPr/>
        </p:nvSpPr>
        <p:spPr>
          <a:xfrm>
            <a:off x="457200" y="4004072"/>
            <a:ext cx="4384951" cy="40005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19" name="Text 13"/>
          <p:cNvSpPr/>
          <p:nvPr/>
        </p:nvSpPr>
        <p:spPr>
          <a:xfrm>
            <a:off x="600075" y="4118372"/>
            <a:ext cx="409920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FFD93D"/>
                </a:solidFill>
              </a:rPr>
              <a:t>$</a:t>
            </a:r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00FF88"/>
                </a:solidFill>
              </a:rPr>
              <a:t>pip install --upgrade openai</a:t>
            </a:r>
            <a:endParaRPr lang="en-US" sz="834" dirty="0"/>
          </a:p>
        </p:txBody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0751" y="1078706"/>
            <a:ext cx="142875" cy="142875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5270776" y="1051917"/>
            <a:ext cx="132388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0FF88"/>
                </a:solidFill>
              </a:rPr>
              <a:t>Verify Installation</a:t>
            </a:r>
            <a:endParaRPr lang="en-US" sz="987" dirty="0"/>
          </a:p>
        </p:txBody>
      </p:sp>
      <p:sp>
        <p:nvSpPr>
          <p:cNvPr id="22" name="Shape 15"/>
          <p:cNvSpPr/>
          <p:nvPr/>
        </p:nvSpPr>
        <p:spPr>
          <a:xfrm>
            <a:off x="5070751" y="1371600"/>
            <a:ext cx="3616021" cy="1143000"/>
          </a:xfrm>
          <a:prstGeom prst="rect">
            <a:avLst/>
          </a:prstGeom>
          <a:solidFill>
            <a:srgbClr val="00FF88">
              <a:alpha val="5000"/>
            </a:srgbClr>
          </a:solidFill>
          <a:ln/>
        </p:spPr>
      </p:sp>
      <p:sp>
        <p:nvSpPr>
          <p:cNvPr id="23" name="Text 16"/>
          <p:cNvSpPr/>
          <p:nvPr/>
        </p:nvSpPr>
        <p:spPr>
          <a:xfrm>
            <a:off x="5213626" y="1485900"/>
            <a:ext cx="333027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0FF88"/>
                </a:solidFill>
              </a:rPr>
              <a:t>1. Check Version</a:t>
            </a:r>
            <a:endParaRPr lang="en-US" sz="784" dirty="0"/>
          </a:p>
        </p:txBody>
      </p:sp>
      <p:sp>
        <p:nvSpPr>
          <p:cNvPr id="24" name="Shape 17"/>
          <p:cNvSpPr/>
          <p:nvPr/>
        </p:nvSpPr>
        <p:spPr>
          <a:xfrm>
            <a:off x="5213626" y="1714500"/>
            <a:ext cx="3330271" cy="6858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25" name="Text 18"/>
          <p:cNvSpPr/>
          <p:nvPr/>
        </p:nvSpPr>
        <p:spPr>
          <a:xfrm>
            <a:off x="5356501" y="1828800"/>
            <a:ext cx="304452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FFD93D"/>
                </a:solidFill>
              </a:rPr>
              <a:t>$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00FF88"/>
                </a:solidFill>
              </a:rPr>
              <a:t>pip show openai</a:t>
            </a:r>
            <a:endParaRPr lang="en-US" sz="727" dirty="0"/>
          </a:p>
        </p:txBody>
      </p:sp>
      <p:sp>
        <p:nvSpPr>
          <p:cNvPr id="26" name="Text 19"/>
          <p:cNvSpPr/>
          <p:nvPr/>
        </p:nvSpPr>
        <p:spPr>
          <a:xfrm>
            <a:off x="5356501" y="2035969"/>
            <a:ext cx="3044521" cy="2786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>
                    <a:alpha val="80000"/>
                  </a:srgbClr>
                </a:solidFill>
              </a:rPr>
              <a:t>Name: openai</a:t>
            </a:r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>
                    <a:alpha val="80000"/>
                  </a:srgbClr>
                </a:solidFill>
              </a:rPr>
              <a:t>
</a:t>
            </a:r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>
                    <a:alpha val="80000"/>
                  </a:srgbClr>
                </a:solidFill>
              </a:rPr>
              <a:t> Version: 1.x.x</a:t>
            </a:r>
            <a:endParaRPr lang="en-US" sz="674" dirty="0"/>
          </a:p>
        </p:txBody>
      </p:sp>
      <p:sp>
        <p:nvSpPr>
          <p:cNvPr id="27" name="Shape 20"/>
          <p:cNvSpPr/>
          <p:nvPr/>
        </p:nvSpPr>
        <p:spPr>
          <a:xfrm>
            <a:off x="5070751" y="2628900"/>
            <a:ext cx="3616021" cy="1164431"/>
          </a:xfrm>
          <a:prstGeom prst="rect">
            <a:avLst/>
          </a:prstGeom>
          <a:solidFill>
            <a:srgbClr val="00FF88">
              <a:alpha val="5000"/>
            </a:srgbClr>
          </a:solidFill>
          <a:ln/>
        </p:spPr>
      </p:sp>
      <p:sp>
        <p:nvSpPr>
          <p:cNvPr id="28" name="Text 21"/>
          <p:cNvSpPr/>
          <p:nvPr/>
        </p:nvSpPr>
        <p:spPr>
          <a:xfrm>
            <a:off x="5213626" y="2743200"/>
            <a:ext cx="333027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6B9D"/>
                </a:solidFill>
              </a:rPr>
              <a:t>2. Test Import</a:t>
            </a:r>
            <a:endParaRPr lang="en-US" sz="784" dirty="0"/>
          </a:p>
        </p:txBody>
      </p:sp>
      <p:sp>
        <p:nvSpPr>
          <p:cNvPr id="29" name="Shape 22"/>
          <p:cNvSpPr/>
          <p:nvPr/>
        </p:nvSpPr>
        <p:spPr>
          <a:xfrm>
            <a:off x="5213626" y="2971800"/>
            <a:ext cx="3330271" cy="707231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0" name="Text 23"/>
          <p:cNvSpPr/>
          <p:nvPr/>
        </p:nvSpPr>
        <p:spPr>
          <a:xfrm>
            <a:off x="5356501" y="3086100"/>
            <a:ext cx="304452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FFD93D"/>
                </a:solidFill>
              </a:rPr>
              <a:t>$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00FF88"/>
                </a:solidFill>
              </a:rPr>
              <a:t>python</a:t>
            </a:r>
            <a:endParaRPr lang="en-US" sz="727" dirty="0"/>
          </a:p>
        </p:txBody>
      </p:sp>
      <p:sp>
        <p:nvSpPr>
          <p:cNvPr id="31" name="Text 24"/>
          <p:cNvSpPr/>
          <p:nvPr/>
        </p:nvSpPr>
        <p:spPr>
          <a:xfrm>
            <a:off x="5356501" y="3264694"/>
            <a:ext cx="304452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FFD93D"/>
                </a:solidFill>
              </a:rPr>
              <a:t>&gt;&gt;&gt;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00FF88"/>
                </a:solidFill>
              </a:rPr>
              <a:t>from openai import OpenAI</a:t>
            </a:r>
            <a:endParaRPr lang="en-US" sz="727" dirty="0"/>
          </a:p>
        </p:txBody>
      </p:sp>
      <p:sp>
        <p:nvSpPr>
          <p:cNvPr id="32" name="Text 25"/>
          <p:cNvSpPr/>
          <p:nvPr/>
        </p:nvSpPr>
        <p:spPr>
          <a:xfrm>
            <a:off x="5356501" y="3443288"/>
            <a:ext cx="304452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FFD93D"/>
                </a:solidFill>
              </a:rPr>
              <a:t>&gt;&gt;&gt;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00FF88"/>
                </a:solidFill>
              </a:rPr>
              <a:t>print("Success!")</a:t>
            </a:r>
            <a:endParaRPr lang="en-US" sz="727" dirty="0"/>
          </a:p>
        </p:txBody>
      </p:sp>
      <p:sp>
        <p:nvSpPr>
          <p:cNvPr id="33" name="Shape 26"/>
          <p:cNvSpPr/>
          <p:nvPr/>
        </p:nvSpPr>
        <p:spPr>
          <a:xfrm>
            <a:off x="5070751" y="3907631"/>
            <a:ext cx="3616021" cy="1045778"/>
          </a:xfrm>
          <a:prstGeom prst="rect">
            <a:avLst/>
          </a:prstGeom>
          <a:solidFill>
            <a:srgbClr val="FFD93D">
              <a:alpha val="8000"/>
            </a:srgbClr>
          </a:solidFill>
          <a:ln/>
        </p:spPr>
      </p:sp>
      <p:pic>
        <p:nvPicPr>
          <p:cNvPr id="3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3626" y="4050506"/>
            <a:ext cx="85725" cy="114300"/>
          </a:xfrm>
          <a:prstGeom prst="rect">
            <a:avLst/>
          </a:prstGeom>
        </p:spPr>
      </p:pic>
      <p:sp>
        <p:nvSpPr>
          <p:cNvPr id="35" name="Text 27"/>
          <p:cNvSpPr/>
          <p:nvPr/>
        </p:nvSpPr>
        <p:spPr>
          <a:xfrm>
            <a:off x="5356501" y="4029075"/>
            <a:ext cx="96574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D93D"/>
                </a:solidFill>
              </a:rPr>
              <a:t>Troubleshooting</a:t>
            </a:r>
            <a:endParaRPr lang="en-US" sz="784" dirty="0"/>
          </a:p>
        </p:txBody>
      </p:sp>
      <p:pic>
        <p:nvPicPr>
          <p:cNvPr id="3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3626" y="4307681"/>
            <a:ext cx="92869" cy="92869"/>
          </a:xfrm>
          <a:prstGeom prst="rect">
            <a:avLst/>
          </a:prstGeom>
        </p:spPr>
      </p:pic>
      <p:sp>
        <p:nvSpPr>
          <p:cNvPr id="37" name="Text 28"/>
          <p:cNvSpPr/>
          <p:nvPr/>
        </p:nvSpPr>
        <p:spPr>
          <a:xfrm>
            <a:off x="5349357" y="4289822"/>
            <a:ext cx="1054178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Permission denied? Try</a:t>
            </a:r>
            <a:endParaRPr lang="en-US" sz="674" dirty="0"/>
          </a:p>
        </p:txBody>
      </p:sp>
      <p:sp>
        <p:nvSpPr>
          <p:cNvPr id="38" name="Text 29"/>
          <p:cNvSpPr/>
          <p:nvPr/>
        </p:nvSpPr>
        <p:spPr>
          <a:xfrm>
            <a:off x="6403535" y="4289822"/>
            <a:ext cx="1087496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FFD93D"/>
                </a:solidFill>
              </a:rPr>
              <a:t>pip install --user openai</a:t>
            </a:r>
            <a:endParaRPr lang="en-US" sz="634" dirty="0"/>
          </a:p>
        </p:txBody>
      </p:sp>
      <p:pic>
        <p:nvPicPr>
          <p:cNvPr id="3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3626" y="4513399"/>
            <a:ext cx="92869" cy="92869"/>
          </a:xfrm>
          <a:prstGeom prst="rect">
            <a:avLst/>
          </a:prstGeom>
        </p:spPr>
      </p:pic>
      <p:sp>
        <p:nvSpPr>
          <p:cNvPr id="40" name="Text 30"/>
          <p:cNvSpPr/>
          <p:nvPr/>
        </p:nvSpPr>
        <p:spPr>
          <a:xfrm>
            <a:off x="5349357" y="4495540"/>
            <a:ext cx="1354773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Multiple Python versions? Use</a:t>
            </a:r>
            <a:endParaRPr lang="en-US" sz="674" dirty="0"/>
          </a:p>
        </p:txBody>
      </p:sp>
      <p:sp>
        <p:nvSpPr>
          <p:cNvPr id="41" name="Text 31"/>
          <p:cNvSpPr/>
          <p:nvPr/>
        </p:nvSpPr>
        <p:spPr>
          <a:xfrm>
            <a:off x="6704130" y="4495540"/>
            <a:ext cx="698023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FFD93D"/>
                </a:solidFill>
              </a:rPr>
              <a:t>python3 -m pip</a:t>
            </a:r>
            <a:endParaRPr lang="en-US" sz="634" dirty="0"/>
          </a:p>
        </p:txBody>
      </p:sp>
      <p:pic>
        <p:nvPicPr>
          <p:cNvPr id="42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3626" y="4719117"/>
            <a:ext cx="92869" cy="92869"/>
          </a:xfrm>
          <a:prstGeom prst="rect">
            <a:avLst/>
          </a:prstGeom>
        </p:spPr>
      </p:pic>
      <p:sp>
        <p:nvSpPr>
          <p:cNvPr id="43" name="Text 32"/>
          <p:cNvSpPr/>
          <p:nvPr/>
        </p:nvSpPr>
        <p:spPr>
          <a:xfrm>
            <a:off x="5349357" y="4701257"/>
            <a:ext cx="2081761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Virtual environment recommended for projects</a:t>
            </a:r>
            <a:endParaRPr lang="en-US" sz="67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2025-11-22T23:57:54Z</dcterms:created>
  <dcterms:modified xsi:type="dcterms:W3CDTF">2025-11-22T23:57:54Z</dcterms:modified>
</cp:coreProperties>
</file>